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269" r:id="rId4"/>
    <p:sldId id="298" r:id="rId5"/>
    <p:sldId id="295" r:id="rId6"/>
    <p:sldId id="296" r:id="rId7"/>
    <p:sldId id="281" r:id="rId8"/>
    <p:sldId id="292" r:id="rId9"/>
    <p:sldId id="297" r:id="rId10"/>
    <p:sldId id="282" r:id="rId11"/>
    <p:sldId id="286" r:id="rId12"/>
    <p:sldId id="287" r:id="rId13"/>
    <p:sldId id="284" r:id="rId14"/>
    <p:sldId id="285" r:id="rId15"/>
    <p:sldId id="288" r:id="rId16"/>
    <p:sldId id="289" r:id="rId17"/>
    <p:sldId id="291" r:id="rId18"/>
    <p:sldId id="290" r:id="rId19"/>
    <p:sldId id="294" r:id="rId20"/>
    <p:sldId id="30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9" autoAdjust="0"/>
    <p:restoredTop sz="94660"/>
  </p:normalViewPr>
  <p:slideViewPr>
    <p:cSldViewPr snapToGrid="0">
      <p:cViewPr varScale="1">
        <p:scale>
          <a:sx n="113" d="100"/>
          <a:sy n="113" d="100"/>
        </p:scale>
        <p:origin x="4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062E87-C0C2-4EF2-82F0-565774AB677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61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20292-EE5A-43F0-9F03-B4A19922E13B}"/>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3" name="Footer Placeholder 2">
            <a:extLst>
              <a:ext uri="{FF2B5EF4-FFF2-40B4-BE49-F238E27FC236}">
                <a16:creationId xmlns:a16="http://schemas.microsoft.com/office/drawing/2014/main" id="{1C9610CE-5911-44BF-A44A-EB3E88A62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A3BF5E-EF2B-4EB7-8266-51958694AA6F}"/>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333686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EB1D-B7EB-4EF4-9826-44FE6CFD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A01BE-3257-4F8B-A4F2-5E706DE60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76246-2AA8-484D-B36F-CBD2E09AC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257279-81EB-467B-AD59-0B84F811B6E5}"/>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6" name="Footer Placeholder 5">
            <a:extLst>
              <a:ext uri="{FF2B5EF4-FFF2-40B4-BE49-F238E27FC236}">
                <a16:creationId xmlns:a16="http://schemas.microsoft.com/office/drawing/2014/main" id="{F6985833-75EC-4D00-A985-51ACC67F4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0E5E9-CE84-4AC5-9BF7-A312852E15CE}"/>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165872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05C0-3AFA-4C5B-B3B1-D855F05D4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B28A3-E593-4925-A1DD-CB68C8B4E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C31D43-0D7F-42D7-8451-02037E007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048174-59C8-4C2A-B39B-9E0E2A36F155}"/>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6" name="Footer Placeholder 5">
            <a:extLst>
              <a:ext uri="{FF2B5EF4-FFF2-40B4-BE49-F238E27FC236}">
                <a16:creationId xmlns:a16="http://schemas.microsoft.com/office/drawing/2014/main" id="{0D3A4995-B48D-4C42-9117-0088D056C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6FC9F-A897-4615-85C0-C86DF4655D1B}"/>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31505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6824-A194-49EB-AE05-5588CA19C9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ED394-A260-4CFA-A676-4CB926BF40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EF469-8B44-4F31-8159-9DCA3F55AE60}"/>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5" name="Footer Placeholder 4">
            <a:extLst>
              <a:ext uri="{FF2B5EF4-FFF2-40B4-BE49-F238E27FC236}">
                <a16:creationId xmlns:a16="http://schemas.microsoft.com/office/drawing/2014/main" id="{5899DBC9-00E3-4CB8-A0AF-B9CF9CE4D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CBAD1-DCC3-46C0-9360-6037A4E6F814}"/>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51449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B586A-DB83-4D2F-A65C-92EB8BCA5A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F26AE8-982C-4A07-9F6E-4AEA02A971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A8A61-6F28-4ABF-B69E-F9F34182CF21}"/>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5" name="Footer Placeholder 4">
            <a:extLst>
              <a:ext uri="{FF2B5EF4-FFF2-40B4-BE49-F238E27FC236}">
                <a16:creationId xmlns:a16="http://schemas.microsoft.com/office/drawing/2014/main" id="{C14CEBA3-8A98-4642-8554-6DDB5319F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47CB7-C41E-4654-8691-785689002F0D}"/>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38356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9A3594-C8CA-4DDD-BFDD-C2942D736BE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051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D8AA4A-1E1C-4B92-A13F-32A38CA8CE9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335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5DD9C3-2924-4FCF-819B-D3ADAB0826F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146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88E105-57B2-4599-8C38-FD9D9A70BBD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469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2E5E99-B66B-470C-8534-ED2669C9A2E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382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246E-ED6E-406D-B878-179ED8A44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63BE2-373A-4A71-A1BA-F70CC41A9D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977A49-FD6E-4E3C-99FE-DDF4B9F2FF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B74929-2407-41CB-9123-B5777AD26294}"/>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6" name="Footer Placeholder 5">
            <a:extLst>
              <a:ext uri="{FF2B5EF4-FFF2-40B4-BE49-F238E27FC236}">
                <a16:creationId xmlns:a16="http://schemas.microsoft.com/office/drawing/2014/main" id="{09C43D54-6611-46FA-9B07-DE5475A74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F307F-59AE-421D-B8D2-73C87FCC0E72}"/>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20771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BBB8-B247-4B3B-A5DF-C6217447E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5309F-EC1F-444D-B4E7-0101A2FC9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376A9D-196B-4F65-BB9C-4D76CD197B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62D73-172B-41F4-9E59-9F3D25D5C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9606B6-8007-4CDD-A91F-C7E62F38CB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65060E-F6CF-4970-B89A-75B88BA3A380}"/>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8" name="Footer Placeholder 7">
            <a:extLst>
              <a:ext uri="{FF2B5EF4-FFF2-40B4-BE49-F238E27FC236}">
                <a16:creationId xmlns:a16="http://schemas.microsoft.com/office/drawing/2014/main" id="{0C3D2D61-FFC6-43AC-A6F2-D5AAA7F389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623855-1A93-40F7-990C-BEA35DB94189}"/>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187584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6D81-ADCA-4D16-B73A-3DE880039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410B30-9800-480B-9851-627C39582205}"/>
              </a:ext>
            </a:extLst>
          </p:cNvPr>
          <p:cNvSpPr>
            <a:spLocks noGrp="1"/>
          </p:cNvSpPr>
          <p:nvPr>
            <p:ph type="dt" sz="half" idx="10"/>
          </p:nvPr>
        </p:nvSpPr>
        <p:spPr/>
        <p:txBody>
          <a:bodyPr/>
          <a:lstStyle/>
          <a:p>
            <a:fld id="{A8E4132E-29A7-489F-8202-10758BC8C076}" type="datetimeFigureOut">
              <a:rPr lang="en-US" smtClean="0"/>
              <a:t>6/5/2025</a:t>
            </a:fld>
            <a:endParaRPr lang="en-US"/>
          </a:p>
        </p:txBody>
      </p:sp>
      <p:sp>
        <p:nvSpPr>
          <p:cNvPr id="4" name="Footer Placeholder 3">
            <a:extLst>
              <a:ext uri="{FF2B5EF4-FFF2-40B4-BE49-F238E27FC236}">
                <a16:creationId xmlns:a16="http://schemas.microsoft.com/office/drawing/2014/main" id="{49699AF1-E1B6-4B0C-B552-09E1F757EC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36E85A-4192-476C-81C7-D9B13C2B3D09}"/>
              </a:ext>
            </a:extLst>
          </p:cNvPr>
          <p:cNvSpPr>
            <a:spLocks noGrp="1"/>
          </p:cNvSpPr>
          <p:nvPr>
            <p:ph type="sldNum" sz="quarter" idx="12"/>
          </p:nvPr>
        </p:nvSpPr>
        <p:spPr/>
        <p:txBody>
          <a:bodyPr/>
          <a:lstStyle/>
          <a:p>
            <a:fld id="{AF50DB1D-4A22-4AAC-AFC1-E010C4B60430}" type="slidenum">
              <a:rPr lang="en-US" smtClean="0"/>
              <a:t>‹#›</a:t>
            </a:fld>
            <a:endParaRPr lang="en-US"/>
          </a:p>
        </p:txBody>
      </p:sp>
    </p:spTree>
    <p:extLst>
      <p:ext uri="{BB962C8B-B14F-4D97-AF65-F5344CB8AC3E}">
        <p14:creationId xmlns:p14="http://schemas.microsoft.com/office/powerpoint/2010/main" val="53504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A57EC-06A1-4C12-A562-E6F2DB488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E7226-EFA7-43CB-A009-434602188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BDC67-9E77-48CA-8EB5-20A6E9A75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132E-29A7-489F-8202-10758BC8C076}" type="datetimeFigureOut">
              <a:rPr lang="en-US" smtClean="0"/>
              <a:t>6/5/2025</a:t>
            </a:fld>
            <a:endParaRPr lang="en-US"/>
          </a:p>
        </p:txBody>
      </p:sp>
      <p:sp>
        <p:nvSpPr>
          <p:cNvPr id="5" name="Footer Placeholder 4">
            <a:extLst>
              <a:ext uri="{FF2B5EF4-FFF2-40B4-BE49-F238E27FC236}">
                <a16:creationId xmlns:a16="http://schemas.microsoft.com/office/drawing/2014/main" id="{3B4804D5-62A6-4E7D-919B-6153E4305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F4DD5C-EC43-484D-8853-C2099CD34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0DB1D-4A22-4AAC-AFC1-E010C4B60430}" type="slidenum">
              <a:rPr lang="en-US" smtClean="0"/>
              <a:t>‹#›</a:t>
            </a:fld>
            <a:endParaRPr lang="en-US"/>
          </a:p>
        </p:txBody>
      </p:sp>
    </p:spTree>
    <p:extLst>
      <p:ext uri="{BB962C8B-B14F-4D97-AF65-F5344CB8AC3E}">
        <p14:creationId xmlns:p14="http://schemas.microsoft.com/office/powerpoint/2010/main" val="16302082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enago.com/academy/tips-on-writing-a-resume-for-an-industrial-research-job/"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learn.saylor.org/mod/page/view.php?id=27003"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BxPy_-cl4mY" TargetMode="External"/><Relationship Id="rId2" Type="http://schemas.openxmlformats.org/officeDocument/2006/relationships/slideLayout" Target="../slideLayouts/slideLayout3.xml"/><Relationship Id="rId1" Type="http://schemas.openxmlformats.org/officeDocument/2006/relationships/video" Target="https://www.youtube.com/embed/BxPy_-cl4mY"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_bZi-34IFxs" TargetMode="External"/><Relationship Id="rId2" Type="http://schemas.openxmlformats.org/officeDocument/2006/relationships/slideLayout" Target="../slideLayouts/slideLayout3.xml"/><Relationship Id="rId1" Type="http://schemas.openxmlformats.org/officeDocument/2006/relationships/video" Target="https://www.youtube.com/embed/_bZi-34IFxs"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learn.saylor.org/mod/page/view.php?id=27003"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laredo-csm.symplicity.com/" TargetMode="External"/><Relationship Id="rId2" Type="http://schemas.openxmlformats.org/officeDocument/2006/relationships/hyperlink" Target="mailto:denise.flores@laredo.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penclipart.org/detail/167093"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76F19-F166-498E-BC9C-2CA9097E7430}"/>
              </a:ext>
            </a:extLst>
          </p:cNvPr>
          <p:cNvSpPr/>
          <p:nvPr/>
        </p:nvSpPr>
        <p:spPr>
          <a:xfrm>
            <a:off x="5889865" y="269731"/>
            <a:ext cx="4489444"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6000" b="1" cap="none" spc="0" dirty="0">
                <a:ln/>
                <a:solidFill>
                  <a:schemeClr val="accent4"/>
                </a:solidFill>
                <a:effectLst/>
              </a:rPr>
              <a:t> Resume 101</a:t>
            </a:r>
          </a:p>
        </p:txBody>
      </p:sp>
      <p:pic>
        <p:nvPicPr>
          <p:cNvPr id="3" name="Picture 2">
            <a:extLst>
              <a:ext uri="{FF2B5EF4-FFF2-40B4-BE49-F238E27FC236}">
                <a16:creationId xmlns:a16="http://schemas.microsoft.com/office/drawing/2014/main" id="{CAE0C3DE-1688-4BE4-9E4F-BCB659134ABB}"/>
              </a:ext>
            </a:extLst>
          </p:cNvPr>
          <p:cNvPicPr>
            <a:picLocks noChangeAspect="1"/>
          </p:cNvPicPr>
          <p:nvPr/>
        </p:nvPicPr>
        <p:blipFill>
          <a:blip r:embed="rId2"/>
          <a:stretch>
            <a:fillRect/>
          </a:stretch>
        </p:blipFill>
        <p:spPr>
          <a:xfrm>
            <a:off x="832576" y="513449"/>
            <a:ext cx="3819793" cy="5831102"/>
          </a:xfrm>
          <a:prstGeom prst="rect">
            <a:avLst/>
          </a:prstGeom>
        </p:spPr>
      </p:pic>
      <p:grpSp>
        <p:nvGrpSpPr>
          <p:cNvPr id="9" name="Group 12">
            <a:extLst>
              <a:ext uri="{FF2B5EF4-FFF2-40B4-BE49-F238E27FC236}">
                <a16:creationId xmlns:a16="http://schemas.microsoft.com/office/drawing/2014/main" id="{7323F940-0638-4E71-B23E-3769B337644F}"/>
              </a:ext>
            </a:extLst>
          </p:cNvPr>
          <p:cNvGrpSpPr/>
          <p:nvPr/>
        </p:nvGrpSpPr>
        <p:grpSpPr>
          <a:xfrm>
            <a:off x="5314950" y="1175991"/>
            <a:ext cx="5639274" cy="1136454"/>
            <a:chOff x="-1437729" y="-3170060"/>
            <a:chExt cx="10380571" cy="4438505"/>
          </a:xfrm>
        </p:grpSpPr>
        <p:sp>
          <p:nvSpPr>
            <p:cNvPr id="10" name="TextBox 13">
              <a:extLst>
                <a:ext uri="{FF2B5EF4-FFF2-40B4-BE49-F238E27FC236}">
                  <a16:creationId xmlns:a16="http://schemas.microsoft.com/office/drawing/2014/main" id="{3EB54A56-8334-4DE1-9CF3-B92BE7D8F6B7}"/>
                </a:ext>
              </a:extLst>
            </p:cNvPr>
            <p:cNvSpPr txBox="1"/>
            <p:nvPr/>
          </p:nvSpPr>
          <p:spPr>
            <a:xfrm>
              <a:off x="-1437729" y="-2735042"/>
              <a:ext cx="10380571" cy="3351950"/>
            </a:xfrm>
            <a:prstGeom prst="rect">
              <a:avLst/>
            </a:prstGeom>
          </p:spPr>
          <p:txBody>
            <a:bodyPr wrap="square" lIns="0" tIns="0" rIns="0" bIns="0" rtlCol="0" anchor="t">
              <a:spAutoFit/>
            </a:bodyPr>
            <a:lstStyle/>
            <a:p>
              <a:pPr algn="ctr">
                <a:lnSpc>
                  <a:spcPts val="3640"/>
                </a:lnSpc>
              </a:pPr>
              <a:r>
                <a:rPr lang="en-US" sz="3200" b="1" dirty="0">
                  <a:solidFill>
                    <a:srgbClr val="EDEDED"/>
                  </a:solidFill>
                  <a:latin typeface="Century Gothic" panose="020B0502020202020204" pitchFamily="34" charset="0"/>
                  <a:ea typeface="MS PGothic" panose="020B0600070205080204" pitchFamily="34" charset="-128"/>
                </a:rPr>
                <a:t>Transitions &amp; Pathways Unit</a:t>
              </a:r>
            </a:p>
            <a:p>
              <a:pPr algn="ctr">
                <a:lnSpc>
                  <a:spcPts val="3640"/>
                </a:lnSpc>
              </a:pPr>
              <a:r>
                <a:rPr lang="en-US" b="1" dirty="0">
                  <a:solidFill>
                    <a:schemeClr val="bg1"/>
                  </a:solidFill>
                  <a:latin typeface="Century Gothic" panose="020B0502020202020204" pitchFamily="34" charset="0"/>
                  <a:ea typeface="MS PGothic" panose="020B0600070205080204" pitchFamily="34" charset="-128"/>
                </a:rPr>
                <a:t> </a:t>
              </a:r>
              <a:endParaRPr lang="en-US" b="1" dirty="0">
                <a:solidFill>
                  <a:srgbClr val="FFC000"/>
                </a:solidFill>
                <a:latin typeface="Century Gothic" panose="020B0502020202020204" pitchFamily="34" charset="0"/>
                <a:ea typeface="MS PGothic" panose="020B0600070205080204" pitchFamily="34" charset="-128"/>
              </a:endParaRPr>
            </a:p>
          </p:txBody>
        </p:sp>
        <p:sp>
          <p:nvSpPr>
            <p:cNvPr id="11" name="TextBox 14">
              <a:extLst>
                <a:ext uri="{FF2B5EF4-FFF2-40B4-BE49-F238E27FC236}">
                  <a16:creationId xmlns:a16="http://schemas.microsoft.com/office/drawing/2014/main" id="{52BCAA95-A0FA-4395-8CD7-49E5A5D6CCDB}"/>
                </a:ext>
              </a:extLst>
            </p:cNvPr>
            <p:cNvSpPr txBox="1"/>
            <p:nvPr/>
          </p:nvSpPr>
          <p:spPr>
            <a:xfrm>
              <a:off x="0" y="812165"/>
              <a:ext cx="5593752" cy="456280"/>
            </a:xfrm>
            <a:prstGeom prst="rect">
              <a:avLst/>
            </a:prstGeom>
          </p:spPr>
          <p:txBody>
            <a:bodyPr lIns="0" tIns="0" rIns="0" bIns="0" rtlCol="0" anchor="t">
              <a:spAutoFit/>
            </a:bodyPr>
            <a:lstStyle/>
            <a:p>
              <a:pPr algn="ctr">
                <a:lnSpc>
                  <a:spcPts val="2940"/>
                </a:lnSpc>
              </a:pPr>
              <a:endParaRPr lang="en-US" sz="2100" dirty="0">
                <a:solidFill>
                  <a:srgbClr val="EDEDED"/>
                </a:solidFill>
                <a:latin typeface="Inter"/>
              </a:endParaRPr>
            </a:p>
          </p:txBody>
        </p:sp>
        <p:sp>
          <p:nvSpPr>
            <p:cNvPr id="12" name="TextBox 15">
              <a:extLst>
                <a:ext uri="{FF2B5EF4-FFF2-40B4-BE49-F238E27FC236}">
                  <a16:creationId xmlns:a16="http://schemas.microsoft.com/office/drawing/2014/main" id="{67D9B663-464B-4602-B843-365227068B86}"/>
                </a:ext>
              </a:extLst>
            </p:cNvPr>
            <p:cNvSpPr txBox="1"/>
            <p:nvPr/>
          </p:nvSpPr>
          <p:spPr>
            <a:xfrm>
              <a:off x="1777076" y="-3170060"/>
              <a:ext cx="5593752" cy="870038"/>
            </a:xfrm>
            <a:prstGeom prst="rect">
              <a:avLst/>
            </a:prstGeom>
          </p:spPr>
          <p:txBody>
            <a:bodyPr lIns="0" tIns="0" rIns="0" bIns="0" rtlCol="0" anchor="t">
              <a:spAutoFit/>
            </a:bodyPr>
            <a:lstStyle/>
            <a:p>
              <a:pPr algn="ctr">
                <a:lnSpc>
                  <a:spcPts val="2940"/>
                </a:lnSpc>
              </a:pPr>
              <a:endParaRPr lang="en-US" sz="2800" dirty="0">
                <a:solidFill>
                  <a:srgbClr val="EDEDED"/>
                </a:solidFill>
                <a:latin typeface="MS UI Gothic" panose="020B0600070205080204" pitchFamily="34" charset="-128"/>
                <a:ea typeface="MS UI Gothic" panose="020B0600070205080204" pitchFamily="34" charset="-128"/>
              </a:endParaRPr>
            </a:p>
          </p:txBody>
        </p:sp>
      </p:grpSp>
      <p:pic>
        <p:nvPicPr>
          <p:cNvPr id="13" name="Picture 12">
            <a:extLst>
              <a:ext uri="{FF2B5EF4-FFF2-40B4-BE49-F238E27FC236}">
                <a16:creationId xmlns:a16="http://schemas.microsoft.com/office/drawing/2014/main" id="{FC0C093D-6319-4219-812A-68C7240627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06370" y="3429000"/>
            <a:ext cx="5256433" cy="3013688"/>
          </a:xfrm>
          <a:prstGeom prst="rect">
            <a:avLst/>
          </a:prstGeom>
        </p:spPr>
      </p:pic>
      <p:sp>
        <p:nvSpPr>
          <p:cNvPr id="14" name="TextBox 13">
            <a:extLst>
              <a:ext uri="{FF2B5EF4-FFF2-40B4-BE49-F238E27FC236}">
                <a16:creationId xmlns:a16="http://schemas.microsoft.com/office/drawing/2014/main" id="{AB01B58C-26F3-41CB-818F-7F5D139C3580}"/>
              </a:ext>
            </a:extLst>
          </p:cNvPr>
          <p:cNvSpPr txBox="1"/>
          <p:nvPr/>
        </p:nvSpPr>
        <p:spPr>
          <a:xfrm>
            <a:off x="5799231" y="6493607"/>
            <a:ext cx="5256433" cy="230832"/>
          </a:xfrm>
          <a:prstGeom prst="rect">
            <a:avLst/>
          </a:prstGeom>
          <a:noFill/>
        </p:spPr>
        <p:txBody>
          <a:bodyPr wrap="square" rtlCol="0">
            <a:spAutoFit/>
          </a:bodyPr>
          <a:lstStyle/>
          <a:p>
            <a:r>
              <a:rPr lang="en-US" sz="900" dirty="0">
                <a:hlinkClick r:id="rId4" tooltip="https://www.enago.com/academy/tips-on-writing-a-resume-for-an-industrial-research-job/"/>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257941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695325" y="0"/>
            <a:ext cx="5833649" cy="1107996"/>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Resume</a:t>
            </a:r>
            <a:r>
              <a:rPr lang="en-US" sz="6600" b="1" dirty="0">
                <a:ln/>
                <a:solidFill>
                  <a:schemeClr val="accent4"/>
                </a:solidFill>
                <a:latin typeface="Century Gothic" panose="020B0502020202020204" pitchFamily="34" charset="0"/>
              </a:rPr>
              <a:t> </a:t>
            </a:r>
            <a:r>
              <a:rPr lang="en-US" sz="5400" b="1" dirty="0">
                <a:ln/>
                <a:solidFill>
                  <a:schemeClr val="accent4"/>
                </a:solidFill>
                <a:latin typeface="Century Gothic" panose="020B0502020202020204" pitchFamily="34" charset="0"/>
              </a:rPr>
              <a:t>Sample</a:t>
            </a:r>
            <a:r>
              <a:rPr lang="en-US" sz="6600" b="1" dirty="0">
                <a:ln/>
                <a:solidFill>
                  <a:schemeClr val="accent4"/>
                </a:solidFill>
                <a:latin typeface="Century Gothic" panose="020B0502020202020204" pitchFamily="34" charset="0"/>
              </a:rPr>
              <a:t>:</a:t>
            </a:r>
          </a:p>
        </p:txBody>
      </p:sp>
      <p:pic>
        <p:nvPicPr>
          <p:cNvPr id="5" name="Picture 4">
            <a:extLst>
              <a:ext uri="{FF2B5EF4-FFF2-40B4-BE49-F238E27FC236}">
                <a16:creationId xmlns:a16="http://schemas.microsoft.com/office/drawing/2014/main" id="{CB09E1D6-EC6F-4B6A-BE25-C87049398FA3}"/>
              </a:ext>
            </a:extLst>
          </p:cNvPr>
          <p:cNvPicPr>
            <a:picLocks noChangeAspect="1"/>
          </p:cNvPicPr>
          <p:nvPr/>
        </p:nvPicPr>
        <p:blipFill>
          <a:blip r:embed="rId2"/>
          <a:stretch>
            <a:fillRect/>
          </a:stretch>
        </p:blipFill>
        <p:spPr>
          <a:xfrm>
            <a:off x="3784629" y="1107996"/>
            <a:ext cx="4622741" cy="5695272"/>
          </a:xfrm>
          <a:prstGeom prst="rect">
            <a:avLst/>
          </a:prstGeom>
        </p:spPr>
      </p:pic>
      <p:sp>
        <p:nvSpPr>
          <p:cNvPr id="6" name="TextBox 5">
            <a:extLst>
              <a:ext uri="{FF2B5EF4-FFF2-40B4-BE49-F238E27FC236}">
                <a16:creationId xmlns:a16="http://schemas.microsoft.com/office/drawing/2014/main" id="{6E5A38ED-914E-47E2-A77C-A0161CC6506D}"/>
              </a:ext>
            </a:extLst>
          </p:cNvPr>
          <p:cNvSpPr txBox="1"/>
          <p:nvPr/>
        </p:nvSpPr>
        <p:spPr>
          <a:xfrm>
            <a:off x="1777008" y="6858000"/>
            <a:ext cx="8637984" cy="230832"/>
          </a:xfrm>
          <a:prstGeom prst="rect">
            <a:avLst/>
          </a:prstGeom>
          <a:noFill/>
        </p:spPr>
        <p:txBody>
          <a:bodyPr wrap="square" rtlCol="0">
            <a:spAutoFit/>
          </a:bodyPr>
          <a:lstStyle/>
          <a:p>
            <a:r>
              <a:rPr lang="en-US" sz="900">
                <a:hlinkClick r:id="rId3" tooltip="https://learn.saylor.org/mod/page/view.php?id=27003"/>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1729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297310" y="471334"/>
            <a:ext cx="10576933" cy="769441"/>
          </a:xfrm>
          <a:prstGeom prst="rect">
            <a:avLst/>
          </a:prstGeom>
        </p:spPr>
        <p:txBody>
          <a:bodyPr wrap="none">
            <a:spAutoFit/>
          </a:bodyPr>
          <a:lstStyle/>
          <a:p>
            <a:pPr algn="ctr"/>
            <a:r>
              <a:rPr lang="en-US" sz="4400" b="1" dirty="0">
                <a:ln/>
                <a:solidFill>
                  <a:schemeClr val="accent4"/>
                </a:solidFill>
                <a:latin typeface="Century Gothic" panose="020B0502020202020204" pitchFamily="34" charset="0"/>
              </a:rPr>
              <a:t>Crafting: Contact Information/ Header</a:t>
            </a:r>
          </a:p>
        </p:txBody>
      </p:sp>
      <p:sp>
        <p:nvSpPr>
          <p:cNvPr id="2" name="Rectangle 1">
            <a:extLst>
              <a:ext uri="{FF2B5EF4-FFF2-40B4-BE49-F238E27FC236}">
                <a16:creationId xmlns:a16="http://schemas.microsoft.com/office/drawing/2014/main" id="{77C78BCA-CC98-4551-BC50-80E445368A4B}"/>
              </a:ext>
            </a:extLst>
          </p:cNvPr>
          <p:cNvSpPr/>
          <p:nvPr/>
        </p:nvSpPr>
        <p:spPr>
          <a:xfrm>
            <a:off x="1057274" y="1898988"/>
            <a:ext cx="9572625" cy="646331"/>
          </a:xfrm>
          <a:prstGeom prst="rect">
            <a:avLst/>
          </a:prstGeom>
        </p:spPr>
        <p:txBody>
          <a:bodyPr wrap="square">
            <a:spAutoFit/>
          </a:bodyPr>
          <a:lstStyle/>
          <a:p>
            <a:r>
              <a:rPr lang="en-US" dirty="0">
                <a:solidFill>
                  <a:schemeClr val="bg1"/>
                </a:solidFill>
                <a:latin typeface="Century Gothic" panose="020B0502020202020204" pitchFamily="34" charset="0"/>
              </a:rPr>
              <a:t>The resume header section appears at the top of the resume and includes your name and contact information. </a:t>
            </a:r>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p:txBody>
      </p:sp>
      <p:pic>
        <p:nvPicPr>
          <p:cNvPr id="8" name="Picture 7">
            <a:extLst>
              <a:ext uri="{FF2B5EF4-FFF2-40B4-BE49-F238E27FC236}">
                <a16:creationId xmlns:a16="http://schemas.microsoft.com/office/drawing/2014/main" id="{39FCA79D-7700-4DF1-8174-62117628575F}"/>
              </a:ext>
            </a:extLst>
          </p:cNvPr>
          <p:cNvPicPr>
            <a:picLocks noChangeAspect="1"/>
          </p:cNvPicPr>
          <p:nvPr/>
        </p:nvPicPr>
        <p:blipFill rotWithShape="1">
          <a:blip r:embed="rId2"/>
          <a:srcRect b="65801"/>
          <a:stretch/>
        </p:blipFill>
        <p:spPr>
          <a:xfrm>
            <a:off x="1598008" y="2802953"/>
            <a:ext cx="8765192" cy="3693043"/>
          </a:xfrm>
          <a:prstGeom prst="rect">
            <a:avLst/>
          </a:prstGeom>
        </p:spPr>
      </p:pic>
      <p:sp>
        <p:nvSpPr>
          <p:cNvPr id="4" name="Oval 3">
            <a:extLst>
              <a:ext uri="{FF2B5EF4-FFF2-40B4-BE49-F238E27FC236}">
                <a16:creationId xmlns:a16="http://schemas.microsoft.com/office/drawing/2014/main" id="{C8959197-E19F-495A-8F2A-E86139D2232F}"/>
              </a:ext>
            </a:extLst>
          </p:cNvPr>
          <p:cNvSpPr/>
          <p:nvPr/>
        </p:nvSpPr>
        <p:spPr>
          <a:xfrm>
            <a:off x="2651616" y="2628900"/>
            <a:ext cx="6657975" cy="14001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79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230500" y="402285"/>
            <a:ext cx="6933308"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Crafting: Objective </a:t>
            </a:r>
          </a:p>
        </p:txBody>
      </p:sp>
      <p:pic>
        <p:nvPicPr>
          <p:cNvPr id="8" name="Picture 7">
            <a:extLst>
              <a:ext uri="{FF2B5EF4-FFF2-40B4-BE49-F238E27FC236}">
                <a16:creationId xmlns:a16="http://schemas.microsoft.com/office/drawing/2014/main" id="{39FCA79D-7700-4DF1-8174-62117628575F}"/>
              </a:ext>
            </a:extLst>
          </p:cNvPr>
          <p:cNvPicPr>
            <a:picLocks noChangeAspect="1"/>
          </p:cNvPicPr>
          <p:nvPr/>
        </p:nvPicPr>
        <p:blipFill rotWithShape="1">
          <a:blip r:embed="rId2"/>
          <a:srcRect b="65801"/>
          <a:stretch/>
        </p:blipFill>
        <p:spPr>
          <a:xfrm>
            <a:off x="1598008" y="2802953"/>
            <a:ext cx="8765192" cy="3693043"/>
          </a:xfrm>
          <a:prstGeom prst="rect">
            <a:avLst/>
          </a:prstGeom>
        </p:spPr>
      </p:pic>
      <p:sp>
        <p:nvSpPr>
          <p:cNvPr id="4" name="Oval 3">
            <a:extLst>
              <a:ext uri="{FF2B5EF4-FFF2-40B4-BE49-F238E27FC236}">
                <a16:creationId xmlns:a16="http://schemas.microsoft.com/office/drawing/2014/main" id="{C8959197-E19F-495A-8F2A-E86139D2232F}"/>
              </a:ext>
            </a:extLst>
          </p:cNvPr>
          <p:cNvSpPr/>
          <p:nvPr/>
        </p:nvSpPr>
        <p:spPr>
          <a:xfrm>
            <a:off x="1828800" y="3515999"/>
            <a:ext cx="7892559" cy="15989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87AE6-E97A-4D06-B2B1-4D9FDD30668B}"/>
              </a:ext>
            </a:extLst>
          </p:cNvPr>
          <p:cNvSpPr/>
          <p:nvPr/>
        </p:nvSpPr>
        <p:spPr>
          <a:xfrm>
            <a:off x="230500" y="1783356"/>
            <a:ext cx="11313800" cy="646331"/>
          </a:xfrm>
          <a:prstGeom prst="rect">
            <a:avLst/>
          </a:prstGeom>
        </p:spPr>
        <p:txBody>
          <a:bodyPr wrap="square">
            <a:spAutoFit/>
          </a:bodyPr>
          <a:lstStyle/>
          <a:p>
            <a:r>
              <a:rPr lang="en-US"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Objective or Summary</a:t>
            </a: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 </a:t>
            </a: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MS UI Gothic" panose="020B0600070205080204" pitchFamily="34" charset="-128"/>
                <a:cs typeface="Arial" panose="020B0604020202020204" pitchFamily="34" charset="0"/>
              </a:rPr>
              <a:t>An objective/Summary is a brief statement that communicates your career goals, such as the type of job or industry you want to work in or skills you want to build.</a:t>
            </a:r>
          </a:p>
        </p:txBody>
      </p:sp>
    </p:spTree>
    <p:extLst>
      <p:ext uri="{BB962C8B-B14F-4D97-AF65-F5344CB8AC3E}">
        <p14:creationId xmlns:p14="http://schemas.microsoft.com/office/powerpoint/2010/main" val="170967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268599" y="369332"/>
            <a:ext cx="6739345" cy="923330"/>
          </a:xfrm>
          <a:prstGeom prst="rect">
            <a:avLst/>
          </a:prstGeom>
        </p:spPr>
        <p:txBody>
          <a:bodyPr wrap="none">
            <a:spAutoFit/>
          </a:bodyPr>
          <a:lstStyle/>
          <a:p>
            <a:r>
              <a:rPr lang="en-US" sz="5400" b="1" dirty="0">
                <a:ln/>
                <a:solidFill>
                  <a:schemeClr val="accent4"/>
                </a:solidFill>
                <a:latin typeface="Century Gothic" panose="020B0502020202020204" pitchFamily="34" charset="0"/>
              </a:rPr>
              <a:t>Crafting: Objective</a:t>
            </a:r>
          </a:p>
        </p:txBody>
      </p:sp>
      <p:sp>
        <p:nvSpPr>
          <p:cNvPr id="2" name="Rectangle 1">
            <a:extLst>
              <a:ext uri="{FF2B5EF4-FFF2-40B4-BE49-F238E27FC236}">
                <a16:creationId xmlns:a16="http://schemas.microsoft.com/office/drawing/2014/main" id="{C204063E-AC2D-46FE-A80D-896427AB4B2F}"/>
              </a:ext>
            </a:extLst>
          </p:cNvPr>
          <p:cNvSpPr/>
          <p:nvPr/>
        </p:nvSpPr>
        <p:spPr>
          <a:xfrm>
            <a:off x="4162036" y="1673652"/>
            <a:ext cx="3526928" cy="461665"/>
          </a:xfrm>
          <a:prstGeom prst="rect">
            <a:avLst/>
          </a:prstGeom>
        </p:spPr>
        <p:txBody>
          <a:bodyPr wrap="none">
            <a:spAutoFit/>
          </a:bodyPr>
          <a:lstStyle/>
          <a:p>
            <a:r>
              <a:rPr lang="en-US" sz="24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Objective or Summary</a:t>
            </a:r>
            <a:endParaRPr lang="en-US" sz="2400" b="1" dirty="0"/>
          </a:p>
        </p:txBody>
      </p:sp>
      <p:sp>
        <p:nvSpPr>
          <p:cNvPr id="5" name="Rectangle 4">
            <a:extLst>
              <a:ext uri="{FF2B5EF4-FFF2-40B4-BE49-F238E27FC236}">
                <a16:creationId xmlns:a16="http://schemas.microsoft.com/office/drawing/2014/main" id="{A0BF15B1-16E5-4D0E-BDF3-AE09F5E32715}"/>
              </a:ext>
            </a:extLst>
          </p:cNvPr>
          <p:cNvSpPr/>
          <p:nvPr/>
        </p:nvSpPr>
        <p:spPr>
          <a:xfrm>
            <a:off x="268599" y="2228581"/>
            <a:ext cx="5551175" cy="3462486"/>
          </a:xfrm>
          <a:prstGeom prst="rect">
            <a:avLst/>
          </a:prstGeom>
        </p:spPr>
        <p:txBody>
          <a:bodyPr wrap="square">
            <a:spAutoFit/>
          </a:bodyPr>
          <a:lstStyle/>
          <a:p>
            <a:r>
              <a:rPr lang="en-US" b="1" dirty="0">
                <a:ln/>
                <a:solidFill>
                  <a:schemeClr val="accent4"/>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Why Should I Include a Objective/Summary?</a:t>
            </a:r>
          </a:p>
          <a:p>
            <a:endParaRPr lang="en-US" b="1" dirty="0">
              <a:ln/>
              <a:solidFill>
                <a:schemeClr val="accent4"/>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Objective statements can help hiring managers quickly review your resume and determine if you’re a good fit for the role.  </a:t>
            </a:r>
          </a:p>
          <a:p>
            <a:endPar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endParaRPr>
          </a:p>
          <a:p>
            <a:pPr>
              <a:lnSpc>
                <a:spcPct val="200000"/>
              </a:lnSpc>
            </a:pPr>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Here are a few tips to remember:</a:t>
            </a:r>
          </a:p>
          <a:p>
            <a:pPr marL="457200" indent="-457200">
              <a:lnSpc>
                <a:spcPct val="200000"/>
              </a:lnSpc>
              <a:buAutoNum type="arabicPeriod"/>
            </a:pPr>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Study that Job Description</a:t>
            </a:r>
          </a:p>
          <a:p>
            <a:pPr marL="457200" indent="-457200">
              <a:buAutoNum type="arabicPeriod"/>
            </a:pPr>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Identify </a:t>
            </a:r>
            <a:r>
              <a:rPr lang="en-US" sz="1500" b="1" dirty="0">
                <a:solidFill>
                  <a:srgbClr val="FFC000"/>
                </a:solidFill>
                <a:latin typeface="Century Gothic" panose="020B0502020202020204" pitchFamily="34" charset="0"/>
                <a:ea typeface="MS UI Gothic" panose="020B0600070205080204" pitchFamily="34" charset="-128"/>
                <a:cs typeface="Arial" panose="020B0604020202020204" pitchFamily="34" charset="0"/>
              </a:rPr>
              <a:t>YOUR</a:t>
            </a:r>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 unique qualities</a:t>
            </a:r>
          </a:p>
          <a:p>
            <a:pPr marL="457200" indent="-457200">
              <a:buAutoNum type="arabicPeriod"/>
            </a:pPr>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Short and Simple makes a difference</a:t>
            </a:r>
          </a:p>
          <a:p>
            <a:pPr marL="457200" indent="-457200">
              <a:buAutoNum type="arabicPeriod"/>
            </a:pPr>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Place it at the top or your Resume</a:t>
            </a:r>
          </a:p>
          <a:p>
            <a:endParaRPr lang="en-US" dirty="0">
              <a:solidFill>
                <a:schemeClr val="bg1"/>
              </a:solidFill>
              <a:latin typeface="Century Gothic" panose="020B0502020202020204" pitchFamily="34" charset="0"/>
              <a:ea typeface="MS UI Gothic"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5D7F2DF0-C5CF-47E3-9F37-A8B280C0AA63}"/>
              </a:ext>
            </a:extLst>
          </p:cNvPr>
          <p:cNvSpPr/>
          <p:nvPr/>
        </p:nvSpPr>
        <p:spPr>
          <a:xfrm>
            <a:off x="6096000" y="2259032"/>
            <a:ext cx="5551175" cy="3600986"/>
          </a:xfrm>
          <a:prstGeom prst="rect">
            <a:avLst/>
          </a:prstGeom>
        </p:spPr>
        <p:txBody>
          <a:bodyPr wrap="square">
            <a:spAutoFit/>
          </a:bodyPr>
          <a:lstStyle/>
          <a:p>
            <a:r>
              <a:rPr lang="en-US" sz="1500" b="1" dirty="0">
                <a:ln/>
                <a:solidFill>
                  <a:schemeClr val="accent4"/>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What If I Exclude the Objective/Summary?</a:t>
            </a:r>
          </a:p>
          <a:p>
            <a:endParaRPr lang="en-US" sz="1500" b="1" dirty="0">
              <a:ln/>
              <a:solidFill>
                <a:schemeClr val="accent4"/>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Not everyone includes an objective statement on their resumes.  Here are some </a:t>
            </a:r>
            <a:r>
              <a:rPr lang="en-US" sz="1500" b="1" dirty="0">
                <a:solidFill>
                  <a:srgbClr val="FFC000"/>
                </a:solidFill>
                <a:latin typeface="Century Gothic" panose="020B0502020202020204" pitchFamily="34" charset="0"/>
                <a:ea typeface="MS UI Gothic" panose="020B0600070205080204" pitchFamily="34" charset="-128"/>
                <a:cs typeface="Arial" panose="020B0604020202020204" pitchFamily="34" charset="0"/>
              </a:rPr>
              <a:t>ideal times </a:t>
            </a:r>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for including an objective statement on your resume: </a:t>
            </a:r>
          </a:p>
          <a:p>
            <a:endPar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endParaRPr>
          </a:p>
          <a:p>
            <a:pPr marL="342900" indent="-342900">
              <a:buFont typeface="+mj-lt"/>
              <a:buAutoNum type="arabicPeriod"/>
            </a:pPr>
            <a:r>
              <a:rPr lang="en-US" sz="1500" dirty="0">
                <a:solidFill>
                  <a:srgbClr val="FFC000"/>
                </a:solidFill>
                <a:latin typeface="Century Gothic" panose="020B0502020202020204" pitchFamily="34" charset="0"/>
                <a:ea typeface="MS UI Gothic" panose="020B0600070205080204" pitchFamily="34" charset="-128"/>
                <a:cs typeface="Arial" panose="020B0604020202020204" pitchFamily="34" charset="0"/>
              </a:rPr>
              <a:t>You’re an entry-level candidate with little professional experience.</a:t>
            </a:r>
          </a:p>
          <a:p>
            <a:pPr marL="342900" indent="-342900">
              <a:buFont typeface="+mj-lt"/>
              <a:buAutoNum type="arabicPeriod"/>
            </a:pPr>
            <a:r>
              <a:rPr lang="en-US" sz="1500" dirty="0">
                <a:solidFill>
                  <a:srgbClr val="FFC000"/>
                </a:solidFill>
                <a:latin typeface="Century Gothic" panose="020B0502020202020204" pitchFamily="34" charset="0"/>
                <a:ea typeface="MS UI Gothic" panose="020B0600070205080204" pitchFamily="34" charset="-128"/>
                <a:cs typeface="Arial" panose="020B0604020202020204" pitchFamily="34" charset="0"/>
              </a:rPr>
              <a:t>You recently moved to a new location. </a:t>
            </a:r>
          </a:p>
          <a:p>
            <a:pPr marL="342900" indent="-342900">
              <a:buFont typeface="+mj-lt"/>
              <a:buAutoNum type="arabicPeriod"/>
            </a:pPr>
            <a:r>
              <a:rPr lang="en-US" sz="1500" dirty="0">
                <a:solidFill>
                  <a:srgbClr val="FFC000"/>
                </a:solidFill>
                <a:latin typeface="Century Gothic" panose="020B0502020202020204" pitchFamily="34" charset="0"/>
                <a:ea typeface="MS UI Gothic" panose="020B0600070205080204" pitchFamily="34" charset="-128"/>
                <a:cs typeface="Arial" panose="020B0604020202020204" pitchFamily="34" charset="0"/>
              </a:rPr>
              <a:t>You have decided to make a career change. </a:t>
            </a:r>
          </a:p>
          <a:p>
            <a:endParaRPr lang="en-US" sz="1500" dirty="0">
              <a:solidFill>
                <a:srgbClr val="FFFF00"/>
              </a:solidFill>
              <a:latin typeface="Century Gothic" panose="020B0502020202020204" pitchFamily="34" charset="0"/>
              <a:ea typeface="MS UI Gothic" panose="020B0600070205080204" pitchFamily="34" charset="-128"/>
              <a:cs typeface="Arial" panose="020B0604020202020204" pitchFamily="34" charset="0"/>
            </a:endParaRPr>
          </a:p>
          <a:p>
            <a:r>
              <a:rPr lang="en-US" sz="1500" dirty="0">
                <a:solidFill>
                  <a:schemeClr val="bg1"/>
                </a:solidFill>
                <a:latin typeface="Century Gothic" panose="020B0502020202020204" pitchFamily="34" charset="0"/>
                <a:ea typeface="MS UI Gothic" panose="020B0600070205080204" pitchFamily="34" charset="-128"/>
                <a:cs typeface="Arial" panose="020B0604020202020204" pitchFamily="34" charset="0"/>
              </a:rPr>
              <a:t>In these scenarios, including an objective statement allows you to offer a sum of your qualifications, skills and abilities as they relate to the open role.</a:t>
            </a:r>
          </a:p>
          <a:p>
            <a:endParaRPr lang="en-US" dirty="0">
              <a:solidFill>
                <a:schemeClr val="bg1"/>
              </a:solidFill>
              <a:latin typeface="Century Gothic" panose="020B0502020202020204" pitchFamily="34" charset="0"/>
              <a:ea typeface="MS UI Gothic" panose="020B0600070205080204" pitchFamily="34" charset="-128"/>
              <a:cs typeface="Arial" panose="020B0604020202020204" pitchFamily="34" charset="0"/>
            </a:endParaRPr>
          </a:p>
        </p:txBody>
      </p:sp>
      <p:sp>
        <p:nvSpPr>
          <p:cNvPr id="7" name="AutoShape 15">
            <a:extLst>
              <a:ext uri="{FF2B5EF4-FFF2-40B4-BE49-F238E27FC236}">
                <a16:creationId xmlns:a16="http://schemas.microsoft.com/office/drawing/2014/main" id="{025EB1B0-77A2-4509-B1C4-725DA33A5504}"/>
              </a:ext>
            </a:extLst>
          </p:cNvPr>
          <p:cNvSpPr/>
          <p:nvPr/>
        </p:nvSpPr>
        <p:spPr>
          <a:xfrm rot="-5400000">
            <a:off x="3926493" y="4058794"/>
            <a:ext cx="3785103" cy="1460"/>
          </a:xfrm>
          <a:prstGeom prst="line">
            <a:avLst/>
          </a:prstGeom>
          <a:ln w="9525" cap="rnd">
            <a:solidFill>
              <a:schemeClr val="accent4"/>
            </a:solidFill>
            <a:prstDash val="solid"/>
            <a:headEnd type="none" w="sm" len="sm"/>
            <a:tailEnd type="none" w="sm" len="sm"/>
          </a:ln>
        </p:spPr>
        <p:txBody>
          <a:bodyPr/>
          <a:lstStyle/>
          <a:p>
            <a:endParaRPr lang="en-US" dirty="0"/>
          </a:p>
        </p:txBody>
      </p:sp>
    </p:spTree>
    <p:extLst>
      <p:ext uri="{BB962C8B-B14F-4D97-AF65-F5344CB8AC3E}">
        <p14:creationId xmlns:p14="http://schemas.microsoft.com/office/powerpoint/2010/main" val="161125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136477" y="596062"/>
            <a:ext cx="6546985"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Resume Objective:</a:t>
            </a:r>
          </a:p>
        </p:txBody>
      </p:sp>
      <p:sp>
        <p:nvSpPr>
          <p:cNvPr id="6" name="TextBox 5">
            <a:extLst>
              <a:ext uri="{FF2B5EF4-FFF2-40B4-BE49-F238E27FC236}">
                <a16:creationId xmlns:a16="http://schemas.microsoft.com/office/drawing/2014/main" id="{0D822910-BFBC-4737-A045-7CA4B182A062}"/>
              </a:ext>
            </a:extLst>
          </p:cNvPr>
          <p:cNvSpPr txBox="1"/>
          <p:nvPr/>
        </p:nvSpPr>
        <p:spPr>
          <a:xfrm>
            <a:off x="2638378" y="6163439"/>
            <a:ext cx="3086166" cy="369332"/>
          </a:xfrm>
          <a:prstGeom prst="rect">
            <a:avLst/>
          </a:prstGeom>
          <a:noFill/>
        </p:spPr>
        <p:txBody>
          <a:bodyPr wrap="none" rtlCol="0">
            <a:spAutoFit/>
          </a:bodyPr>
          <a:lstStyle/>
          <a:p>
            <a:r>
              <a:rPr lang="en-US" dirty="0">
                <a:hlinkClick r:id="rId3"/>
              </a:rPr>
              <a:t>https://youtu.be/BxPy_-cl4mY</a:t>
            </a:r>
            <a:r>
              <a:rPr lang="en-US" dirty="0"/>
              <a:t> </a:t>
            </a:r>
          </a:p>
        </p:txBody>
      </p:sp>
      <p:sp>
        <p:nvSpPr>
          <p:cNvPr id="7" name="TextBox 5">
            <a:extLst>
              <a:ext uri="{FF2B5EF4-FFF2-40B4-BE49-F238E27FC236}">
                <a16:creationId xmlns:a16="http://schemas.microsoft.com/office/drawing/2014/main" id="{F8EE1A54-C5FD-4699-8D3F-CD4E30F8FA05}"/>
              </a:ext>
            </a:extLst>
          </p:cNvPr>
          <p:cNvSpPr txBox="1"/>
          <p:nvPr/>
        </p:nvSpPr>
        <p:spPr>
          <a:xfrm>
            <a:off x="1809759" y="1519392"/>
            <a:ext cx="8724881" cy="426335"/>
          </a:xfrm>
          <a:prstGeom prst="rect">
            <a:avLst/>
          </a:prstGeom>
        </p:spPr>
        <p:txBody>
          <a:bodyPr wrap="square" lIns="0" tIns="0" rIns="0" bIns="0" rtlCol="0" anchor="t">
            <a:spAutoFit/>
          </a:bodyPr>
          <a:lstStyle/>
          <a:p>
            <a:pPr>
              <a:lnSpc>
                <a:spcPts val="3900"/>
              </a:lnSpc>
            </a:pPr>
            <a:r>
              <a:rPr lang="en-US" dirty="0">
                <a:solidFill>
                  <a:srgbClr val="FFC000"/>
                </a:solidFill>
                <a:latin typeface="Century Gothic" panose="020B0502020202020204" pitchFamily="34" charset="0"/>
              </a:rPr>
              <a:t>Get noticed, use keywords, and highlight your strengths in a sentence or two.  </a:t>
            </a:r>
          </a:p>
        </p:txBody>
      </p:sp>
      <p:pic>
        <p:nvPicPr>
          <p:cNvPr id="2" name="Online Media 1" title="Resume Words to Include and Avoid">
            <a:hlinkClick r:id="" action="ppaction://media"/>
            <a:extLst>
              <a:ext uri="{FF2B5EF4-FFF2-40B4-BE49-F238E27FC236}">
                <a16:creationId xmlns:a16="http://schemas.microsoft.com/office/drawing/2014/main" id="{4D23C119-0B44-4EB4-BA67-562FE280B88B}"/>
              </a:ext>
            </a:extLst>
          </p:cNvPr>
          <p:cNvPicPr>
            <a:picLocks noRot="1" noChangeAspect="1"/>
          </p:cNvPicPr>
          <p:nvPr>
            <a:videoFile r:link="rId1"/>
          </p:nvPr>
        </p:nvPicPr>
        <p:blipFill>
          <a:blip r:embed="rId4"/>
          <a:stretch>
            <a:fillRect/>
          </a:stretch>
        </p:blipFill>
        <p:spPr>
          <a:xfrm>
            <a:off x="1955549" y="2063917"/>
            <a:ext cx="7288039" cy="4099522"/>
          </a:xfrm>
          <a:prstGeom prst="rect">
            <a:avLst/>
          </a:prstGeom>
        </p:spPr>
      </p:pic>
    </p:spTree>
    <p:extLst>
      <p:ext uri="{BB962C8B-B14F-4D97-AF65-F5344CB8AC3E}">
        <p14:creationId xmlns:p14="http://schemas.microsoft.com/office/powerpoint/2010/main" val="242115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13054" y="596062"/>
            <a:ext cx="6793848"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Crafting: Education </a:t>
            </a:r>
          </a:p>
        </p:txBody>
      </p:sp>
      <p:pic>
        <p:nvPicPr>
          <p:cNvPr id="8" name="Picture 7">
            <a:extLst>
              <a:ext uri="{FF2B5EF4-FFF2-40B4-BE49-F238E27FC236}">
                <a16:creationId xmlns:a16="http://schemas.microsoft.com/office/drawing/2014/main" id="{39FCA79D-7700-4DF1-8174-62117628575F}"/>
              </a:ext>
            </a:extLst>
          </p:cNvPr>
          <p:cNvPicPr>
            <a:picLocks noChangeAspect="1"/>
          </p:cNvPicPr>
          <p:nvPr/>
        </p:nvPicPr>
        <p:blipFill rotWithShape="1">
          <a:blip r:embed="rId2"/>
          <a:srcRect b="65801"/>
          <a:stretch/>
        </p:blipFill>
        <p:spPr>
          <a:xfrm>
            <a:off x="1598008" y="2802953"/>
            <a:ext cx="8765192" cy="3693043"/>
          </a:xfrm>
          <a:prstGeom prst="rect">
            <a:avLst/>
          </a:prstGeom>
        </p:spPr>
      </p:pic>
      <p:sp>
        <p:nvSpPr>
          <p:cNvPr id="4" name="Oval 3">
            <a:extLst>
              <a:ext uri="{FF2B5EF4-FFF2-40B4-BE49-F238E27FC236}">
                <a16:creationId xmlns:a16="http://schemas.microsoft.com/office/drawing/2014/main" id="{C8959197-E19F-495A-8F2A-E86139D2232F}"/>
              </a:ext>
            </a:extLst>
          </p:cNvPr>
          <p:cNvSpPr/>
          <p:nvPr/>
        </p:nvSpPr>
        <p:spPr>
          <a:xfrm>
            <a:off x="1828800" y="4325623"/>
            <a:ext cx="7892559" cy="22561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87AE6-E97A-4D06-B2B1-4D9FDD30668B}"/>
              </a:ext>
            </a:extLst>
          </p:cNvPr>
          <p:cNvSpPr/>
          <p:nvPr/>
        </p:nvSpPr>
        <p:spPr>
          <a:xfrm>
            <a:off x="230500" y="1699507"/>
            <a:ext cx="11313800" cy="923330"/>
          </a:xfrm>
          <a:prstGeom prst="rect">
            <a:avLst/>
          </a:prstGeom>
        </p:spPr>
        <p:txBody>
          <a:bodyPr wrap="square">
            <a:spAutoFit/>
          </a:bodyPr>
          <a:lstStyle/>
          <a:p>
            <a:r>
              <a:rPr lang="en-US" dirty="0">
                <a:solidFill>
                  <a:schemeClr val="bg1"/>
                </a:solidFill>
              </a:rPr>
              <a:t>An education summary is the section of your resume where you highlight your academic qualifications and achievements. If you don't have work experience, this part of your resume will be important. It will be the are to help convince employers you can succeed on the job.</a:t>
            </a:r>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MS UI Gothic" panose="020B0600070205080204" pitchFamily="34" charset="-128"/>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9795B686-D22F-437A-9F65-E74FBFAEF264}"/>
              </a:ext>
            </a:extLst>
          </p:cNvPr>
          <p:cNvSpPr/>
          <p:nvPr/>
        </p:nvSpPr>
        <p:spPr>
          <a:xfrm rot="764127">
            <a:off x="3028950" y="3152776"/>
            <a:ext cx="7372350" cy="1752600"/>
          </a:xfrm>
          <a:prstGeom prst="wedgeRoundRectCallou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b="1" dirty="0"/>
              <a:t> </a:t>
            </a:r>
            <a:r>
              <a:rPr lang="en-US" dirty="0">
                <a:ln w="0"/>
                <a:solidFill>
                  <a:schemeClr val="tx1"/>
                </a:solidFill>
                <a:effectLst>
                  <a:outerShdw blurRad="38100" dist="19050" dir="2700000" algn="tl" rotWithShape="0">
                    <a:schemeClr val="dk1">
                      <a:alpha val="40000"/>
                    </a:schemeClr>
                  </a:outerShdw>
                </a:effectLst>
              </a:rPr>
              <a:t>You can place your Education after Objective, </a:t>
            </a:r>
            <a:r>
              <a:rPr lang="en-US" b="1" dirty="0">
                <a:ln w="0"/>
                <a:solidFill>
                  <a:schemeClr val="tx1"/>
                </a:solidFill>
                <a:effectLst>
                  <a:outerShdw blurRad="38100" dist="19050" dir="2700000" algn="tl" rotWithShape="0">
                    <a:schemeClr val="dk1">
                      <a:alpha val="40000"/>
                    </a:schemeClr>
                  </a:outerShdw>
                </a:effectLst>
              </a:rPr>
              <a:t>UNLESS</a:t>
            </a:r>
            <a:r>
              <a:rPr lang="en-US" dirty="0">
                <a:ln w="0"/>
                <a:solidFill>
                  <a:schemeClr val="tx1"/>
                </a:solidFill>
                <a:effectLst>
                  <a:outerShdw blurRad="38100" dist="19050" dir="2700000" algn="tl" rotWithShape="0">
                    <a:schemeClr val="dk1">
                      <a:alpha val="40000"/>
                    </a:schemeClr>
                  </a:outerShdw>
                </a:effectLst>
              </a:rPr>
              <a:t> you're a recent graduate, you can place your education section at the bottom of a chronological resume. In this space, you can provide details about your highest level of education.</a:t>
            </a:r>
            <a:endParaRPr lang="en-US" dirty="0"/>
          </a:p>
        </p:txBody>
      </p:sp>
    </p:spTree>
    <p:extLst>
      <p:ext uri="{BB962C8B-B14F-4D97-AF65-F5344CB8AC3E}">
        <p14:creationId xmlns:p14="http://schemas.microsoft.com/office/powerpoint/2010/main" val="13653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84DF7-0E00-4662-B779-BFAAB111330B}"/>
              </a:ext>
            </a:extLst>
          </p:cNvPr>
          <p:cNvPicPr>
            <a:picLocks noChangeAspect="1"/>
          </p:cNvPicPr>
          <p:nvPr/>
        </p:nvPicPr>
        <p:blipFill rotWithShape="1">
          <a:blip r:embed="rId2"/>
          <a:srcRect t="31634" b="41522"/>
          <a:stretch/>
        </p:blipFill>
        <p:spPr>
          <a:xfrm>
            <a:off x="677737" y="4024502"/>
            <a:ext cx="4039207" cy="1335820"/>
          </a:xfrm>
          <a:prstGeom prst="rect">
            <a:avLst/>
          </a:prstGeom>
        </p:spPr>
      </p:pic>
      <p:sp>
        <p:nvSpPr>
          <p:cNvPr id="3" name="Rectangle 2">
            <a:extLst>
              <a:ext uri="{FF2B5EF4-FFF2-40B4-BE49-F238E27FC236}">
                <a16:creationId xmlns:a16="http://schemas.microsoft.com/office/drawing/2014/main" id="{5C4FDA77-6E8C-4FED-A625-0891B7A7B21B}"/>
              </a:ext>
            </a:extLst>
          </p:cNvPr>
          <p:cNvSpPr/>
          <p:nvPr/>
        </p:nvSpPr>
        <p:spPr>
          <a:xfrm>
            <a:off x="140014" y="446997"/>
            <a:ext cx="5740674" cy="769441"/>
          </a:xfrm>
          <a:prstGeom prst="rect">
            <a:avLst/>
          </a:prstGeom>
        </p:spPr>
        <p:txBody>
          <a:bodyPr wrap="none">
            <a:spAutoFit/>
          </a:bodyPr>
          <a:lstStyle/>
          <a:p>
            <a:r>
              <a:rPr lang="en-US" sz="4400" b="1" dirty="0">
                <a:ln/>
                <a:solidFill>
                  <a:schemeClr val="accent4"/>
                </a:solidFill>
                <a:latin typeface="Century Gothic" panose="020B0502020202020204" pitchFamily="34" charset="0"/>
              </a:rPr>
              <a:t>Crafting: Experience</a:t>
            </a:r>
          </a:p>
        </p:txBody>
      </p:sp>
      <p:sp>
        <p:nvSpPr>
          <p:cNvPr id="4" name="Oval 3">
            <a:extLst>
              <a:ext uri="{FF2B5EF4-FFF2-40B4-BE49-F238E27FC236}">
                <a16:creationId xmlns:a16="http://schemas.microsoft.com/office/drawing/2014/main" id="{C8959197-E19F-495A-8F2A-E86139D2232F}"/>
              </a:ext>
            </a:extLst>
          </p:cNvPr>
          <p:cNvSpPr/>
          <p:nvPr/>
        </p:nvSpPr>
        <p:spPr>
          <a:xfrm>
            <a:off x="406347" y="3706200"/>
            <a:ext cx="4434422" cy="1972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BF87AE6-E97A-4D06-B2B1-4D9FDD30668B}"/>
              </a:ext>
            </a:extLst>
          </p:cNvPr>
          <p:cNvSpPr/>
          <p:nvPr/>
        </p:nvSpPr>
        <p:spPr>
          <a:xfrm>
            <a:off x="305891" y="1434153"/>
            <a:ext cx="11313800" cy="1754326"/>
          </a:xfrm>
          <a:prstGeom prst="rect">
            <a:avLst/>
          </a:prstGeom>
        </p:spPr>
        <p:txBody>
          <a:bodyPr wrap="square">
            <a:spAutoFit/>
          </a:bodyPr>
          <a:lstStyle/>
          <a:p>
            <a:r>
              <a:rPr lang="en-US" dirty="0">
                <a:ln w="0"/>
                <a:solidFill>
                  <a:schemeClr val="bg1"/>
                </a:solidFill>
                <a:effectLst>
                  <a:outerShdw blurRad="38100" dist="19050" dir="2700000" algn="tl" rotWithShape="0">
                    <a:schemeClr val="dk1">
                      <a:alpha val="40000"/>
                    </a:schemeClr>
                  </a:outerShdw>
                </a:effectLst>
                <a:latin typeface="MS PGothic" panose="020B0600070205080204" pitchFamily="34" charset="-128"/>
                <a:ea typeface="MS PGothic" panose="020B0600070205080204" pitchFamily="34" charset="-128"/>
              </a:rPr>
              <a:t>The work experience section in your resume shows the hiring manager whether you have the necessary experience and skills to succeed in the role you are applying for. This section also includes information about your achievements, which can distinguish you from other applicants and make you more likely to get an interview.</a:t>
            </a:r>
          </a:p>
          <a:p>
            <a:endParaRPr lang="en-US" dirty="0">
              <a:ln w="0"/>
              <a:solidFill>
                <a:schemeClr val="bg1"/>
              </a:solidFill>
              <a:effectLst>
                <a:outerShdw blurRad="38100" dist="19050" dir="2700000" algn="tl" rotWithShape="0">
                  <a:schemeClr val="dk1">
                    <a:alpha val="40000"/>
                  </a:schemeClr>
                </a:outerShdw>
              </a:effectLst>
              <a:latin typeface="MS PGothic" panose="020B0600070205080204" pitchFamily="34" charset="-128"/>
              <a:ea typeface="MS PGothic" panose="020B0600070205080204" pitchFamily="34" charset="-128"/>
            </a:endParaRPr>
          </a:p>
          <a:p>
            <a:r>
              <a:rPr lang="en-US" dirty="0">
                <a:ln w="0"/>
                <a:solidFill>
                  <a:schemeClr val="bg1"/>
                </a:solidFill>
                <a:effectLst>
                  <a:outerShdw blurRad="38100" dist="19050" dir="2700000" algn="tl" rotWithShape="0">
                    <a:schemeClr val="dk1">
                      <a:alpha val="40000"/>
                    </a:schemeClr>
                  </a:outerShdw>
                </a:effectLst>
                <a:latin typeface="MS PGothic" panose="020B0600070205080204" pitchFamily="34" charset="-128"/>
                <a:ea typeface="MS PGothic" panose="020B0600070205080204" pitchFamily="34" charset="-128"/>
              </a:rPr>
              <a:t>NOTE: Make sure you organized them in order of events, in CHRONOLOGICAL ORDER with your most recent job at the top.</a:t>
            </a:r>
          </a:p>
        </p:txBody>
      </p:sp>
      <p:sp>
        <p:nvSpPr>
          <p:cNvPr id="23" name="Freeform 6">
            <a:extLst>
              <a:ext uri="{FF2B5EF4-FFF2-40B4-BE49-F238E27FC236}">
                <a16:creationId xmlns:a16="http://schemas.microsoft.com/office/drawing/2014/main" id="{51B48170-4E81-4386-A085-510C15E560A1}"/>
              </a:ext>
            </a:extLst>
          </p:cNvPr>
          <p:cNvSpPr/>
          <p:nvPr/>
        </p:nvSpPr>
        <p:spPr>
          <a:xfrm>
            <a:off x="5514975" y="3150111"/>
            <a:ext cx="581025" cy="556089"/>
          </a:xfrm>
          <a:custGeom>
            <a:avLst/>
            <a:gdLst/>
            <a:ahLst/>
            <a:cxnLst/>
            <a:rect l="l" t="t" r="r" b="b"/>
            <a:pathLst>
              <a:path w="806029" h="874391">
                <a:moveTo>
                  <a:pt x="0" y="0"/>
                </a:moveTo>
                <a:lnTo>
                  <a:pt x="806029" y="0"/>
                </a:lnTo>
                <a:lnTo>
                  <a:pt x="806029" y="874390"/>
                </a:lnTo>
                <a:lnTo>
                  <a:pt x="0" y="874390"/>
                </a:lnTo>
                <a:lnTo>
                  <a:pt x="0" y="0"/>
                </a:lnTo>
                <a:close/>
              </a:path>
            </a:pathLst>
          </a:custGeom>
          <a:blipFill>
            <a:blip r:embed="rId3">
              <a:extLst>
                <a:ext uri="{96DAC541-7B7A-43D3-8B79-37D633B846F1}">
                  <asvg:svgBlip xmlns:asvg="http://schemas.microsoft.com/office/drawing/2016/SVG/main" r:embed="rId4"/>
                </a:ext>
              </a:extLst>
            </a:blip>
            <a:stretch>
              <a:fillRect/>
            </a:stretch>
          </a:blipFill>
          <a:ln>
            <a:solidFill>
              <a:schemeClr val="bg1"/>
            </a:solidFill>
          </a:ln>
        </p:spPr>
      </p:sp>
      <p:sp>
        <p:nvSpPr>
          <p:cNvPr id="24" name="Freeform 11">
            <a:extLst>
              <a:ext uri="{FF2B5EF4-FFF2-40B4-BE49-F238E27FC236}">
                <a16:creationId xmlns:a16="http://schemas.microsoft.com/office/drawing/2014/main" id="{46F8C514-AE1A-49A5-8454-6C1640B3DBD7}"/>
              </a:ext>
            </a:extLst>
          </p:cNvPr>
          <p:cNvSpPr/>
          <p:nvPr/>
        </p:nvSpPr>
        <p:spPr>
          <a:xfrm>
            <a:off x="5514975" y="3797794"/>
            <a:ext cx="581025" cy="556089"/>
          </a:xfrm>
          <a:custGeom>
            <a:avLst/>
            <a:gdLst/>
            <a:ahLst/>
            <a:cxnLst/>
            <a:rect l="l" t="t" r="r" b="b"/>
            <a:pathLst>
              <a:path w="874391" h="713821">
                <a:moveTo>
                  <a:pt x="0" y="0"/>
                </a:moveTo>
                <a:lnTo>
                  <a:pt x="874390" y="0"/>
                </a:lnTo>
                <a:lnTo>
                  <a:pt x="874390" y="713821"/>
                </a:lnTo>
                <a:lnTo>
                  <a:pt x="0" y="713821"/>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bg1"/>
            </a:solidFill>
          </a:ln>
        </p:spPr>
      </p:sp>
      <p:sp>
        <p:nvSpPr>
          <p:cNvPr id="25" name="Freeform 11">
            <a:extLst>
              <a:ext uri="{FF2B5EF4-FFF2-40B4-BE49-F238E27FC236}">
                <a16:creationId xmlns:a16="http://schemas.microsoft.com/office/drawing/2014/main" id="{CC6BFE01-47E5-4F9F-8F59-63A888A99381}"/>
              </a:ext>
            </a:extLst>
          </p:cNvPr>
          <p:cNvSpPr/>
          <p:nvPr/>
        </p:nvSpPr>
        <p:spPr>
          <a:xfrm>
            <a:off x="5514975" y="4445478"/>
            <a:ext cx="581025" cy="556090"/>
          </a:xfrm>
          <a:custGeom>
            <a:avLst/>
            <a:gdLst/>
            <a:ahLst/>
            <a:cxnLst/>
            <a:rect l="l" t="t" r="r" b="b"/>
            <a:pathLst>
              <a:path w="874391" h="713821">
                <a:moveTo>
                  <a:pt x="0" y="0"/>
                </a:moveTo>
                <a:lnTo>
                  <a:pt x="874390" y="0"/>
                </a:lnTo>
                <a:lnTo>
                  <a:pt x="874390" y="713821"/>
                </a:lnTo>
                <a:lnTo>
                  <a:pt x="0" y="713821"/>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bg1"/>
            </a:solidFill>
          </a:ln>
        </p:spPr>
        <p:txBody>
          <a:bodyPr/>
          <a:lstStyle/>
          <a:p>
            <a:endParaRPr lang="en-US"/>
          </a:p>
        </p:txBody>
      </p:sp>
      <p:sp>
        <p:nvSpPr>
          <p:cNvPr id="26" name="Freeform 13">
            <a:extLst>
              <a:ext uri="{FF2B5EF4-FFF2-40B4-BE49-F238E27FC236}">
                <a16:creationId xmlns:a16="http://schemas.microsoft.com/office/drawing/2014/main" id="{883C712D-C31F-41E7-9182-95C560336636}"/>
              </a:ext>
            </a:extLst>
          </p:cNvPr>
          <p:cNvSpPr/>
          <p:nvPr/>
        </p:nvSpPr>
        <p:spPr>
          <a:xfrm>
            <a:off x="5514975" y="5093164"/>
            <a:ext cx="581025" cy="585462"/>
          </a:xfrm>
          <a:custGeom>
            <a:avLst/>
            <a:gdLst/>
            <a:ahLst/>
            <a:cxnLst/>
            <a:rect l="l" t="t" r="r" b="b"/>
            <a:pathLst>
              <a:path w="658178" h="874391">
                <a:moveTo>
                  <a:pt x="0" y="0"/>
                </a:moveTo>
                <a:lnTo>
                  <a:pt x="658177" y="0"/>
                </a:lnTo>
                <a:lnTo>
                  <a:pt x="658177" y="874391"/>
                </a:lnTo>
                <a:lnTo>
                  <a:pt x="0" y="874391"/>
                </a:lnTo>
                <a:lnTo>
                  <a:pt x="0" y="0"/>
                </a:lnTo>
                <a:close/>
              </a:path>
            </a:pathLst>
          </a:custGeom>
          <a:blipFill>
            <a:blip r:embed="rId7">
              <a:extLst>
                <a:ext uri="{96DAC541-7B7A-43D3-8B79-37D633B846F1}">
                  <asvg:svgBlip xmlns:asvg="http://schemas.microsoft.com/office/drawing/2016/SVG/main" r:embed="rId8"/>
                </a:ext>
              </a:extLst>
            </a:blip>
            <a:stretch>
              <a:fillRect/>
            </a:stretch>
          </a:blipFill>
          <a:ln>
            <a:solidFill>
              <a:schemeClr val="bg1"/>
            </a:solidFill>
          </a:ln>
        </p:spPr>
      </p:sp>
      <p:sp>
        <p:nvSpPr>
          <p:cNvPr id="27" name="Freeform 8">
            <a:extLst>
              <a:ext uri="{FF2B5EF4-FFF2-40B4-BE49-F238E27FC236}">
                <a16:creationId xmlns:a16="http://schemas.microsoft.com/office/drawing/2014/main" id="{8FFACEBE-2D6C-4E80-904F-14CF31C7C830}"/>
              </a:ext>
            </a:extLst>
          </p:cNvPr>
          <p:cNvSpPr/>
          <p:nvPr/>
        </p:nvSpPr>
        <p:spPr>
          <a:xfrm>
            <a:off x="5514975" y="5770222"/>
            <a:ext cx="581025" cy="640781"/>
          </a:xfrm>
          <a:custGeom>
            <a:avLst/>
            <a:gdLst/>
            <a:ahLst/>
            <a:cxnLst/>
            <a:rect l="l" t="t" r="r" b="b"/>
            <a:pathLst>
              <a:path w="874391" h="864852">
                <a:moveTo>
                  <a:pt x="0" y="0"/>
                </a:moveTo>
                <a:lnTo>
                  <a:pt x="874390" y="0"/>
                </a:lnTo>
                <a:lnTo>
                  <a:pt x="874390" y="864852"/>
                </a:lnTo>
                <a:lnTo>
                  <a:pt x="0" y="86485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a:solidFill>
              <a:schemeClr val="bg1"/>
            </a:solidFill>
          </a:ln>
        </p:spPr>
      </p:sp>
      <p:sp>
        <p:nvSpPr>
          <p:cNvPr id="28" name="TextBox 7">
            <a:extLst>
              <a:ext uri="{FF2B5EF4-FFF2-40B4-BE49-F238E27FC236}">
                <a16:creationId xmlns:a16="http://schemas.microsoft.com/office/drawing/2014/main" id="{5D6CA7E2-0CD9-43F0-B6C1-2ADB267FA063}"/>
              </a:ext>
            </a:extLst>
          </p:cNvPr>
          <p:cNvSpPr txBox="1"/>
          <p:nvPr/>
        </p:nvSpPr>
        <p:spPr>
          <a:xfrm>
            <a:off x="6412935" y="3267766"/>
            <a:ext cx="5312401" cy="342210"/>
          </a:xfrm>
          <a:prstGeom prst="rect">
            <a:avLst/>
          </a:prstGeom>
        </p:spPr>
        <p:txBody>
          <a:bodyPr wrap="square" lIns="0" tIns="0" rIns="0" bIns="0" rtlCol="0" anchor="t">
            <a:spAutoFit/>
          </a:bodyPr>
          <a:lstStyle/>
          <a:p>
            <a:pPr>
              <a:lnSpc>
                <a:spcPts val="2940"/>
              </a:lnSpc>
            </a:pPr>
            <a:r>
              <a:rPr lang="en-US" sz="2100" dirty="0">
                <a:solidFill>
                  <a:srgbClr val="FFC000"/>
                </a:solidFill>
                <a:latin typeface="Inter"/>
              </a:rPr>
              <a:t>Companies</a:t>
            </a:r>
            <a:r>
              <a:rPr lang="en-US" sz="2100" dirty="0">
                <a:solidFill>
                  <a:schemeClr val="bg1"/>
                </a:solidFill>
                <a:latin typeface="Inter"/>
              </a:rPr>
              <a:t> you have worked for </a:t>
            </a:r>
          </a:p>
        </p:txBody>
      </p:sp>
      <p:sp>
        <p:nvSpPr>
          <p:cNvPr id="29" name="TextBox 8">
            <a:extLst>
              <a:ext uri="{FF2B5EF4-FFF2-40B4-BE49-F238E27FC236}">
                <a16:creationId xmlns:a16="http://schemas.microsoft.com/office/drawing/2014/main" id="{74F17100-FF7A-4757-A9ED-E33CD50F4627}"/>
              </a:ext>
            </a:extLst>
          </p:cNvPr>
          <p:cNvSpPr txBox="1"/>
          <p:nvPr/>
        </p:nvSpPr>
        <p:spPr>
          <a:xfrm>
            <a:off x="6412934" y="3904733"/>
            <a:ext cx="5312401" cy="342210"/>
          </a:xfrm>
          <a:prstGeom prst="rect">
            <a:avLst/>
          </a:prstGeom>
        </p:spPr>
        <p:txBody>
          <a:bodyPr lIns="0" tIns="0" rIns="0" bIns="0" rtlCol="0" anchor="t">
            <a:spAutoFit/>
          </a:bodyPr>
          <a:lstStyle/>
          <a:p>
            <a:pPr>
              <a:lnSpc>
                <a:spcPts val="2940"/>
              </a:lnSpc>
            </a:pPr>
            <a:r>
              <a:rPr lang="en-US" sz="2100" dirty="0">
                <a:solidFill>
                  <a:srgbClr val="FFC000"/>
                </a:solidFill>
                <a:latin typeface="Inter"/>
              </a:rPr>
              <a:t>Locations</a:t>
            </a:r>
            <a:r>
              <a:rPr lang="en-US" sz="2100" dirty="0">
                <a:solidFill>
                  <a:schemeClr val="bg1"/>
                </a:solidFill>
                <a:latin typeface="Inter"/>
              </a:rPr>
              <a:t> of the companies</a:t>
            </a:r>
          </a:p>
        </p:txBody>
      </p:sp>
      <p:sp>
        <p:nvSpPr>
          <p:cNvPr id="30" name="TextBox 9">
            <a:extLst>
              <a:ext uri="{FF2B5EF4-FFF2-40B4-BE49-F238E27FC236}">
                <a16:creationId xmlns:a16="http://schemas.microsoft.com/office/drawing/2014/main" id="{35511C43-92FB-48AD-BA41-66AB9E320A2D}"/>
              </a:ext>
            </a:extLst>
          </p:cNvPr>
          <p:cNvSpPr txBox="1"/>
          <p:nvPr/>
        </p:nvSpPr>
        <p:spPr>
          <a:xfrm>
            <a:off x="6412933" y="4521307"/>
            <a:ext cx="5312401" cy="342210"/>
          </a:xfrm>
          <a:prstGeom prst="rect">
            <a:avLst/>
          </a:prstGeom>
        </p:spPr>
        <p:txBody>
          <a:bodyPr lIns="0" tIns="0" rIns="0" bIns="0" rtlCol="0" anchor="t">
            <a:spAutoFit/>
          </a:bodyPr>
          <a:lstStyle/>
          <a:p>
            <a:pPr>
              <a:lnSpc>
                <a:spcPts val="2940"/>
              </a:lnSpc>
            </a:pPr>
            <a:r>
              <a:rPr lang="en-US" sz="2100" dirty="0">
                <a:solidFill>
                  <a:schemeClr val="bg1"/>
                </a:solidFill>
                <a:latin typeface="Inter"/>
              </a:rPr>
              <a:t>Employment </a:t>
            </a:r>
            <a:r>
              <a:rPr lang="en-US" sz="2100" dirty="0">
                <a:solidFill>
                  <a:srgbClr val="FFC000"/>
                </a:solidFill>
                <a:latin typeface="Inter"/>
              </a:rPr>
              <a:t>Dates</a:t>
            </a:r>
          </a:p>
        </p:txBody>
      </p:sp>
      <p:sp>
        <p:nvSpPr>
          <p:cNvPr id="31" name="TextBox 10">
            <a:extLst>
              <a:ext uri="{FF2B5EF4-FFF2-40B4-BE49-F238E27FC236}">
                <a16:creationId xmlns:a16="http://schemas.microsoft.com/office/drawing/2014/main" id="{9ADF5380-C726-40F2-BFB9-23A9AF4BB38A}"/>
              </a:ext>
            </a:extLst>
          </p:cNvPr>
          <p:cNvSpPr txBox="1"/>
          <p:nvPr/>
        </p:nvSpPr>
        <p:spPr>
          <a:xfrm>
            <a:off x="6412933" y="5214790"/>
            <a:ext cx="5312401" cy="342210"/>
          </a:xfrm>
          <a:prstGeom prst="rect">
            <a:avLst/>
          </a:prstGeom>
        </p:spPr>
        <p:txBody>
          <a:bodyPr lIns="0" tIns="0" rIns="0" bIns="0" rtlCol="0" anchor="t">
            <a:spAutoFit/>
          </a:bodyPr>
          <a:lstStyle/>
          <a:p>
            <a:pPr>
              <a:lnSpc>
                <a:spcPts val="2940"/>
              </a:lnSpc>
            </a:pPr>
            <a:r>
              <a:rPr lang="en-US" sz="2100" dirty="0">
                <a:solidFill>
                  <a:schemeClr val="bg1"/>
                </a:solidFill>
                <a:latin typeface="Inter"/>
              </a:rPr>
              <a:t>Job </a:t>
            </a:r>
            <a:r>
              <a:rPr lang="en-US" sz="2100" dirty="0">
                <a:solidFill>
                  <a:srgbClr val="FFC000"/>
                </a:solidFill>
                <a:latin typeface="Inter"/>
              </a:rPr>
              <a:t>Titles</a:t>
            </a:r>
          </a:p>
        </p:txBody>
      </p:sp>
      <p:sp>
        <p:nvSpPr>
          <p:cNvPr id="32" name="TextBox 11">
            <a:extLst>
              <a:ext uri="{FF2B5EF4-FFF2-40B4-BE49-F238E27FC236}">
                <a16:creationId xmlns:a16="http://schemas.microsoft.com/office/drawing/2014/main" id="{EF5F5458-C637-4DD2-BED9-7F0A07B70006}"/>
              </a:ext>
            </a:extLst>
          </p:cNvPr>
          <p:cNvSpPr txBox="1"/>
          <p:nvPr/>
        </p:nvSpPr>
        <p:spPr>
          <a:xfrm>
            <a:off x="6412933" y="5928611"/>
            <a:ext cx="5312401" cy="342210"/>
          </a:xfrm>
          <a:prstGeom prst="rect">
            <a:avLst/>
          </a:prstGeom>
        </p:spPr>
        <p:txBody>
          <a:bodyPr lIns="0" tIns="0" rIns="0" bIns="0" rtlCol="0" anchor="t">
            <a:spAutoFit/>
          </a:bodyPr>
          <a:lstStyle/>
          <a:p>
            <a:pPr>
              <a:lnSpc>
                <a:spcPts val="2940"/>
              </a:lnSpc>
            </a:pPr>
            <a:r>
              <a:rPr lang="en-US" sz="2100" dirty="0">
                <a:solidFill>
                  <a:srgbClr val="FFC000"/>
                </a:solidFill>
                <a:latin typeface="Inter"/>
              </a:rPr>
              <a:t>Responsibilities</a:t>
            </a:r>
            <a:r>
              <a:rPr lang="en-US" sz="2100" dirty="0">
                <a:solidFill>
                  <a:srgbClr val="2F9671"/>
                </a:solidFill>
                <a:latin typeface="Inter"/>
              </a:rPr>
              <a:t> </a:t>
            </a:r>
          </a:p>
        </p:txBody>
      </p:sp>
      <p:sp>
        <p:nvSpPr>
          <p:cNvPr id="2" name="Speech Bubble: Oval 1">
            <a:extLst>
              <a:ext uri="{FF2B5EF4-FFF2-40B4-BE49-F238E27FC236}">
                <a16:creationId xmlns:a16="http://schemas.microsoft.com/office/drawing/2014/main" id="{099E9696-C117-4B87-AA3D-B6F2000A8288}"/>
              </a:ext>
            </a:extLst>
          </p:cNvPr>
          <p:cNvSpPr/>
          <p:nvPr/>
        </p:nvSpPr>
        <p:spPr>
          <a:xfrm>
            <a:off x="2208800" y="1815880"/>
            <a:ext cx="7343775" cy="1903048"/>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ln w="0"/>
                <a:solidFill>
                  <a:schemeClr val="tx1"/>
                </a:solidFill>
                <a:effectLst>
                  <a:outerShdw blurRad="38100" dist="19050" dir="2700000" algn="tl" rotWithShape="0">
                    <a:schemeClr val="dk1">
                      <a:alpha val="40000"/>
                    </a:schemeClr>
                  </a:outerShdw>
                </a:effectLst>
              </a:rPr>
              <a:t>Experience includes details about each job, internship, or volunteer experience you've had and your duties or accomplishments in those roles.</a:t>
            </a:r>
          </a:p>
        </p:txBody>
      </p:sp>
    </p:spTree>
    <p:extLst>
      <p:ext uri="{BB962C8B-B14F-4D97-AF65-F5344CB8AC3E}">
        <p14:creationId xmlns:p14="http://schemas.microsoft.com/office/powerpoint/2010/main" val="27387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87813" y="605586"/>
            <a:ext cx="8860119"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Crafting: Soft &amp; Hard Skills </a:t>
            </a:r>
          </a:p>
        </p:txBody>
      </p:sp>
      <p:sp>
        <p:nvSpPr>
          <p:cNvPr id="11" name="Rectangle 10">
            <a:extLst>
              <a:ext uri="{FF2B5EF4-FFF2-40B4-BE49-F238E27FC236}">
                <a16:creationId xmlns:a16="http://schemas.microsoft.com/office/drawing/2014/main" id="{90B663AD-1F19-45B6-9E54-BB1CE294292F}"/>
              </a:ext>
            </a:extLst>
          </p:cNvPr>
          <p:cNvSpPr/>
          <p:nvPr/>
        </p:nvSpPr>
        <p:spPr>
          <a:xfrm>
            <a:off x="323850" y="6070841"/>
            <a:ext cx="2942472" cy="369332"/>
          </a:xfrm>
          <a:prstGeom prst="rect">
            <a:avLst/>
          </a:prstGeom>
        </p:spPr>
        <p:txBody>
          <a:bodyPr wrap="none">
            <a:spAutoFit/>
          </a:bodyPr>
          <a:lstStyle/>
          <a:p>
            <a:r>
              <a:rPr lang="en-US" dirty="0">
                <a:hlinkClick r:id="rId3"/>
              </a:rPr>
              <a:t>https://youtu.be/_bZi-34IFxs</a:t>
            </a:r>
            <a:r>
              <a:rPr lang="en-US" dirty="0"/>
              <a:t> </a:t>
            </a:r>
          </a:p>
        </p:txBody>
      </p:sp>
      <p:sp>
        <p:nvSpPr>
          <p:cNvPr id="12" name="TextBox 11">
            <a:extLst>
              <a:ext uri="{FF2B5EF4-FFF2-40B4-BE49-F238E27FC236}">
                <a16:creationId xmlns:a16="http://schemas.microsoft.com/office/drawing/2014/main" id="{CADB68E5-72A0-488D-B06F-CA4D5E793A46}"/>
              </a:ext>
            </a:extLst>
          </p:cNvPr>
          <p:cNvSpPr txBox="1"/>
          <p:nvPr/>
        </p:nvSpPr>
        <p:spPr>
          <a:xfrm>
            <a:off x="7101678" y="1642374"/>
            <a:ext cx="4689747" cy="4524315"/>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Organize your skills on a resume by listing your most job-relevant abilities at the beginning of your skills section. This means:</a:t>
            </a:r>
          </a:p>
          <a:p>
            <a:pPr marL="285750" indent="-285750">
              <a:buFont typeface="Wingdings" panose="05000000000000000000" pitchFamily="2" charset="2"/>
              <a:buChar char="q"/>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You will place your technical (hard) skills before your interpersonal (i.e., soft) skills.</a:t>
            </a:r>
          </a:p>
          <a:p>
            <a:pPr marL="285750" indent="-285750">
              <a:buFont typeface="Wingdings" panose="05000000000000000000" pitchFamily="2" charset="2"/>
              <a:buChar char="q"/>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employer will now be able to see your job-related skills in order of proficiency. </a:t>
            </a: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After you have listed the </a:t>
            </a:r>
            <a:r>
              <a:rPr lang="en-US" b="1" dirty="0">
                <a:solidFill>
                  <a:schemeClr val="bg1"/>
                </a:solidFill>
                <a:latin typeface="Arial" panose="020B0604020202020204" pitchFamily="34" charset="0"/>
                <a:cs typeface="Arial" panose="020B0604020202020204" pitchFamily="34" charset="0"/>
              </a:rPr>
              <a:t>job-specific skills </a:t>
            </a:r>
            <a:r>
              <a:rPr lang="en-US" dirty="0">
                <a:solidFill>
                  <a:schemeClr val="bg1"/>
                </a:solidFill>
                <a:latin typeface="Arial" panose="020B0604020202020204" pitchFamily="34" charset="0"/>
                <a:cs typeface="Arial" panose="020B0604020202020204" pitchFamily="34" charset="0"/>
              </a:rPr>
              <a:t>you have to offer, you can then include the skills that are directly related to your personality and work ethic.</a:t>
            </a:r>
          </a:p>
          <a:p>
            <a:endParaRPr lang="en-US" dirty="0"/>
          </a:p>
        </p:txBody>
      </p:sp>
      <p:pic>
        <p:nvPicPr>
          <p:cNvPr id="2" name="Online Media 1" title="Top Resume Skills | Indeed">
            <a:hlinkClick r:id="" action="ppaction://media"/>
            <a:extLst>
              <a:ext uri="{FF2B5EF4-FFF2-40B4-BE49-F238E27FC236}">
                <a16:creationId xmlns:a16="http://schemas.microsoft.com/office/drawing/2014/main" id="{5B0F9015-0168-4BB3-839D-7D993FAFF7BF}"/>
              </a:ext>
            </a:extLst>
          </p:cNvPr>
          <p:cNvPicPr>
            <a:picLocks noRot="1" noChangeAspect="1"/>
          </p:cNvPicPr>
          <p:nvPr>
            <a:videoFile r:link="rId1"/>
          </p:nvPr>
        </p:nvPicPr>
        <p:blipFill>
          <a:blip r:embed="rId4"/>
          <a:stretch>
            <a:fillRect/>
          </a:stretch>
        </p:blipFill>
        <p:spPr>
          <a:xfrm>
            <a:off x="207331" y="1943948"/>
            <a:ext cx="6506928" cy="3660147"/>
          </a:xfrm>
          <a:prstGeom prst="rect">
            <a:avLst/>
          </a:prstGeom>
        </p:spPr>
      </p:pic>
      <p:sp>
        <p:nvSpPr>
          <p:cNvPr id="4" name="Scroll: Vertical 3">
            <a:extLst>
              <a:ext uri="{FF2B5EF4-FFF2-40B4-BE49-F238E27FC236}">
                <a16:creationId xmlns:a16="http://schemas.microsoft.com/office/drawing/2014/main" id="{5F38CAE8-FAE2-4EED-A9A3-46BE5E9FFFD1}"/>
              </a:ext>
            </a:extLst>
          </p:cNvPr>
          <p:cNvSpPr/>
          <p:nvPr/>
        </p:nvSpPr>
        <p:spPr>
          <a:xfrm>
            <a:off x="3989794" y="1708558"/>
            <a:ext cx="4212412" cy="4186926"/>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ln w="0"/>
                <a:solidFill>
                  <a:schemeClr val="tx1"/>
                </a:solidFill>
                <a:effectLst>
                  <a:outerShdw blurRad="38100" dist="19050" dir="2700000" algn="tl" rotWithShape="0">
                    <a:schemeClr val="dk1">
                      <a:alpha val="40000"/>
                    </a:schemeClr>
                  </a:outerShdw>
                </a:effectLst>
              </a:rPr>
              <a:t>It may include both technical (hard) skills, such as project management or coding, and other interpersonal/social (soft) skills, such as communication and organization.</a:t>
            </a:r>
          </a:p>
        </p:txBody>
      </p:sp>
    </p:spTree>
    <p:extLst>
      <p:ext uri="{BB962C8B-B14F-4D97-AF65-F5344CB8AC3E}">
        <p14:creationId xmlns:p14="http://schemas.microsoft.com/office/powerpoint/2010/main" val="6209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0" y="529386"/>
            <a:ext cx="8664551"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Crafting: Leadership Skills</a:t>
            </a:r>
          </a:p>
        </p:txBody>
      </p:sp>
      <p:sp>
        <p:nvSpPr>
          <p:cNvPr id="6" name="Rectangle 5">
            <a:extLst>
              <a:ext uri="{FF2B5EF4-FFF2-40B4-BE49-F238E27FC236}">
                <a16:creationId xmlns:a16="http://schemas.microsoft.com/office/drawing/2014/main" id="{4BF87AE6-E97A-4D06-B2B1-4D9FDD30668B}"/>
              </a:ext>
            </a:extLst>
          </p:cNvPr>
          <p:cNvSpPr/>
          <p:nvPr/>
        </p:nvSpPr>
        <p:spPr>
          <a:xfrm>
            <a:off x="230500" y="1674674"/>
            <a:ext cx="11313800" cy="1754326"/>
          </a:xfrm>
          <a:prstGeom prst="rect">
            <a:avLst/>
          </a:prstGeom>
        </p:spPr>
        <p:txBody>
          <a:bodyPr wrap="square">
            <a:spAutoFit/>
          </a:bodyPr>
          <a:lstStyle/>
          <a:p>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MS PGothic" panose="020B0600070205080204" pitchFamily="34" charset="-128"/>
              </a:rPr>
              <a:t>Schools offer organizations that students can join to develop skills and interact with their classmates. If you participated or plan to participate in extracurricular activities in school or have volunteered, it may be beneficial to explain your experiences on your resume.</a:t>
            </a:r>
          </a:p>
          <a:p>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MS PGothic" panose="020B0600070205080204" pitchFamily="34" charset="-128"/>
            </a:endParaRPr>
          </a:p>
          <a:p>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MS PGothic" panose="020B0600070205080204" pitchFamily="34" charset="-128"/>
              </a:rPr>
              <a:t>Make sure you include any leadership roles such as team leaders, trainers, captains, supervisors, President of organizations.</a:t>
            </a:r>
          </a:p>
        </p:txBody>
      </p:sp>
      <p:grpSp>
        <p:nvGrpSpPr>
          <p:cNvPr id="7" name="Group 6">
            <a:extLst>
              <a:ext uri="{FF2B5EF4-FFF2-40B4-BE49-F238E27FC236}">
                <a16:creationId xmlns:a16="http://schemas.microsoft.com/office/drawing/2014/main" id="{A5525747-BBB7-4E4B-A4E4-59BD5D594FCD}"/>
              </a:ext>
            </a:extLst>
          </p:cNvPr>
          <p:cNvGrpSpPr/>
          <p:nvPr/>
        </p:nvGrpSpPr>
        <p:grpSpPr>
          <a:xfrm>
            <a:off x="533400" y="3496733"/>
            <a:ext cx="10541000" cy="4287435"/>
            <a:chOff x="948242" y="3236169"/>
            <a:chExt cx="6636327" cy="6688336"/>
          </a:xfrm>
        </p:grpSpPr>
        <p:sp>
          <p:nvSpPr>
            <p:cNvPr id="9" name="TextBox 8">
              <a:extLst>
                <a:ext uri="{FF2B5EF4-FFF2-40B4-BE49-F238E27FC236}">
                  <a16:creationId xmlns:a16="http://schemas.microsoft.com/office/drawing/2014/main" id="{168C0159-3FEA-4F57-A00A-3809F9987E84}"/>
                </a:ext>
              </a:extLst>
            </p:cNvPr>
            <p:cNvSpPr txBox="1"/>
            <p:nvPr/>
          </p:nvSpPr>
          <p:spPr>
            <a:xfrm>
              <a:off x="1267305" y="3236169"/>
              <a:ext cx="5998201" cy="6688336"/>
            </a:xfrm>
            <a:prstGeom prst="rect">
              <a:avLst/>
            </a:prstGeom>
          </p:spPr>
          <p:txBody>
            <a:bodyPr wrap="square" lIns="0" tIns="0" rIns="0" bIns="0" rtlCol="0" anchor="t">
              <a:spAutoFit/>
            </a:bodyPr>
            <a:lstStyle/>
            <a:p>
              <a:pPr>
                <a:lnSpc>
                  <a:spcPct val="150000"/>
                </a:lnSpc>
              </a:pPr>
              <a:r>
                <a:rPr lang="en-US" sz="3600" b="1" dirty="0">
                  <a:solidFill>
                    <a:srgbClr val="FFC000"/>
                  </a:solidFill>
                  <a:latin typeface="Century Gothic" panose="020B0502020202020204" pitchFamily="34" charset="0"/>
                </a:rPr>
                <a:t>Helpful Tips:</a:t>
              </a:r>
              <a:endParaRPr lang="en-US" sz="3600" b="1" dirty="0">
                <a:solidFill>
                  <a:schemeClr val="bg1"/>
                </a:solidFill>
                <a:latin typeface="Century Gothic" panose="020B0502020202020204" pitchFamily="34" charset="0"/>
              </a:endParaRPr>
            </a:p>
            <a:p>
              <a:pPr marL="342900" indent="-342900">
                <a:lnSpc>
                  <a:spcPct val="150000"/>
                </a:lnSpc>
                <a:buFont typeface="Arial" panose="020B0604020202020204" pitchFamily="34" charset="0"/>
                <a:buChar char="•"/>
              </a:pPr>
              <a:r>
                <a:rPr lang="en-US" sz="2300" dirty="0">
                  <a:solidFill>
                    <a:schemeClr val="bg1"/>
                  </a:solidFill>
                  <a:latin typeface="Century Gothic" panose="020B0502020202020204" pitchFamily="34" charset="0"/>
                </a:rPr>
                <a:t>Make sure you </a:t>
              </a:r>
              <a:r>
                <a:rPr lang="en-US" sz="2300" b="1" dirty="0">
                  <a:solidFill>
                    <a:srgbClr val="FFC000"/>
                  </a:solidFill>
                  <a:latin typeface="Century Gothic" panose="020B0502020202020204" pitchFamily="34" charset="0"/>
                </a:rPr>
                <a:t>demonstrate</a:t>
              </a:r>
              <a:r>
                <a:rPr lang="en-US" sz="2300" dirty="0">
                  <a:solidFill>
                    <a:schemeClr val="bg1"/>
                  </a:solidFill>
                  <a:latin typeface="Century Gothic" panose="020B0502020202020204" pitchFamily="34" charset="0"/>
                </a:rPr>
                <a:t> your technical skills</a:t>
              </a:r>
            </a:p>
            <a:p>
              <a:pPr marL="342900" indent="-342900">
                <a:lnSpc>
                  <a:spcPts val="2940"/>
                </a:lnSpc>
                <a:buFont typeface="Arial" panose="020B0604020202020204" pitchFamily="34" charset="0"/>
                <a:buChar char="•"/>
              </a:pPr>
              <a:r>
                <a:rPr lang="en-US" sz="2300" b="1" dirty="0">
                  <a:solidFill>
                    <a:srgbClr val="FFC000"/>
                  </a:solidFill>
                  <a:latin typeface="Century Gothic" panose="020B0502020202020204" pitchFamily="34" charset="0"/>
                </a:rPr>
                <a:t>Emphasize</a:t>
              </a:r>
              <a:r>
                <a:rPr lang="en-US" sz="2300" dirty="0">
                  <a:solidFill>
                    <a:schemeClr val="bg1"/>
                  </a:solidFill>
                  <a:latin typeface="Century Gothic" panose="020B0502020202020204" pitchFamily="34" charset="0"/>
                </a:rPr>
                <a:t> on leadership skills that you’ve gained from organization or event.</a:t>
              </a:r>
            </a:p>
            <a:p>
              <a:pPr marL="342900" indent="-342900">
                <a:lnSpc>
                  <a:spcPts val="2940"/>
                </a:lnSpc>
                <a:buFont typeface="Arial" panose="020B0604020202020204" pitchFamily="34" charset="0"/>
                <a:buChar char="•"/>
              </a:pPr>
              <a:r>
                <a:rPr lang="en-US" sz="2300" dirty="0">
                  <a:solidFill>
                    <a:schemeClr val="bg1"/>
                  </a:solidFill>
                  <a:latin typeface="Century Gothic" panose="020B0502020202020204" pitchFamily="34" charset="0"/>
                </a:rPr>
                <a:t>This can help out in filling any extra space that is short on professional experience. </a:t>
              </a:r>
              <a:endParaRPr lang="en-US" sz="2300" dirty="0">
                <a:solidFill>
                  <a:srgbClr val="FFC000"/>
                </a:solidFill>
                <a:latin typeface="Century Gothic" panose="020B0502020202020204" pitchFamily="34" charset="0"/>
              </a:endParaRPr>
            </a:p>
            <a:p>
              <a:pPr>
                <a:lnSpc>
                  <a:spcPts val="2940"/>
                </a:lnSpc>
              </a:pPr>
              <a:endParaRPr lang="en-US" sz="2100" dirty="0">
                <a:solidFill>
                  <a:srgbClr val="FFC000"/>
                </a:solidFill>
                <a:latin typeface="Inter"/>
              </a:endParaRPr>
            </a:p>
            <a:p>
              <a:pPr>
                <a:lnSpc>
                  <a:spcPts val="2940"/>
                </a:lnSpc>
              </a:pPr>
              <a:endParaRPr lang="en-US" sz="2100" dirty="0">
                <a:solidFill>
                  <a:schemeClr val="bg1"/>
                </a:solidFill>
                <a:latin typeface="Inter"/>
              </a:endParaRPr>
            </a:p>
          </p:txBody>
        </p:sp>
        <p:sp>
          <p:nvSpPr>
            <p:cNvPr id="10" name="Rectangle 9">
              <a:extLst>
                <a:ext uri="{FF2B5EF4-FFF2-40B4-BE49-F238E27FC236}">
                  <a16:creationId xmlns:a16="http://schemas.microsoft.com/office/drawing/2014/main" id="{B7BE2A6A-E860-4F80-B547-DFAC12A1C610}"/>
                </a:ext>
              </a:extLst>
            </p:cNvPr>
            <p:cNvSpPr/>
            <p:nvPr/>
          </p:nvSpPr>
          <p:spPr>
            <a:xfrm>
              <a:off x="948242" y="3236169"/>
              <a:ext cx="6636327" cy="4648199"/>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pSp>
    </p:spTree>
    <p:extLst>
      <p:ext uri="{BB962C8B-B14F-4D97-AF65-F5344CB8AC3E}">
        <p14:creationId xmlns:p14="http://schemas.microsoft.com/office/powerpoint/2010/main" val="38757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AC5B9984-856D-4DF1-88CB-A66259CA768B}"/>
              </a:ext>
            </a:extLst>
          </p:cNvPr>
          <p:cNvSpPr txBox="1"/>
          <p:nvPr/>
        </p:nvSpPr>
        <p:spPr>
          <a:xfrm>
            <a:off x="438035" y="1462241"/>
            <a:ext cx="11677650" cy="5164042"/>
          </a:xfrm>
          <a:prstGeom prst="rect">
            <a:avLst/>
          </a:prstGeom>
        </p:spPr>
        <p:txBody>
          <a:bodyPr wrap="square" lIns="0" tIns="0" rIns="0" bIns="0" rtlCol="0" anchor="t">
            <a:spAutoFit/>
          </a:bodyPr>
          <a:lstStyle/>
          <a:p>
            <a:pPr marL="342900" indent="-342900">
              <a:lnSpc>
                <a:spcPts val="5867"/>
              </a:lnSpc>
              <a:buFont typeface="+mj-lt"/>
              <a:buAutoNum type="arabicPeriod"/>
            </a:pPr>
            <a:r>
              <a:rPr lang="en-US" sz="2000" dirty="0">
                <a:solidFill>
                  <a:schemeClr val="bg1"/>
                </a:solidFill>
                <a:latin typeface="Century Gothic" panose="020B0502020202020204" pitchFamily="34" charset="0"/>
              </a:rPr>
              <a:t>There is </a:t>
            </a:r>
            <a:r>
              <a:rPr lang="en-US" sz="2000" b="1" dirty="0">
                <a:solidFill>
                  <a:srgbClr val="FFC000"/>
                </a:solidFill>
                <a:latin typeface="Century Gothic" panose="020B0502020202020204" pitchFamily="34" charset="0"/>
              </a:rPr>
              <a:t>no right or wrong </a:t>
            </a:r>
            <a:r>
              <a:rPr lang="en-US" sz="2000" dirty="0">
                <a:solidFill>
                  <a:schemeClr val="bg1"/>
                </a:solidFill>
                <a:latin typeface="Century Gothic" panose="020B0502020202020204" pitchFamily="34" charset="0"/>
              </a:rPr>
              <a:t>when it comes to resume content and format. </a:t>
            </a:r>
          </a:p>
          <a:p>
            <a:pPr marL="342900" indent="-342900">
              <a:lnSpc>
                <a:spcPts val="5867"/>
              </a:lnSpc>
              <a:buFont typeface="+mj-lt"/>
              <a:buAutoNum type="arabicPeriod"/>
            </a:pPr>
            <a:r>
              <a:rPr lang="en-US" sz="2000" dirty="0">
                <a:solidFill>
                  <a:schemeClr val="bg1"/>
                </a:solidFill>
                <a:latin typeface="Century Gothic" panose="020B0502020202020204" pitchFamily="34" charset="0"/>
              </a:rPr>
              <a:t>Each resume is as unique as the individual it represents. It is up to </a:t>
            </a:r>
            <a:r>
              <a:rPr lang="en-US" sz="2000" b="1" dirty="0">
                <a:solidFill>
                  <a:srgbClr val="FFC000"/>
                </a:solidFill>
                <a:latin typeface="Century Gothic" panose="020B0502020202020204" pitchFamily="34" charset="0"/>
              </a:rPr>
              <a:t>you</a:t>
            </a:r>
            <a:r>
              <a:rPr lang="en-US" sz="2000" dirty="0">
                <a:solidFill>
                  <a:schemeClr val="bg1"/>
                </a:solidFill>
                <a:latin typeface="Century Gothic" panose="020B0502020202020204" pitchFamily="34" charset="0"/>
              </a:rPr>
              <a:t> to select the appropriate details that best highlights </a:t>
            </a:r>
            <a:r>
              <a:rPr lang="en-US" sz="2000" b="1" dirty="0">
                <a:solidFill>
                  <a:srgbClr val="FFC000"/>
                </a:solidFill>
                <a:latin typeface="Century Gothic" panose="020B0502020202020204" pitchFamily="34" charset="0"/>
              </a:rPr>
              <a:t>YOUR</a:t>
            </a:r>
            <a:r>
              <a:rPr lang="en-US" sz="2000" dirty="0">
                <a:solidFill>
                  <a:schemeClr val="bg1"/>
                </a:solidFill>
                <a:latin typeface="Century Gothic" panose="020B0502020202020204" pitchFamily="34" charset="0"/>
              </a:rPr>
              <a:t> skills for the employment </a:t>
            </a:r>
            <a:r>
              <a:rPr lang="en-US" sz="2000" b="1" dirty="0">
                <a:solidFill>
                  <a:srgbClr val="FFC000"/>
                </a:solidFill>
                <a:latin typeface="Century Gothic" panose="020B0502020202020204" pitchFamily="34" charset="0"/>
              </a:rPr>
              <a:t>YOU</a:t>
            </a:r>
            <a:r>
              <a:rPr lang="en-US" sz="2000" dirty="0">
                <a:solidFill>
                  <a:schemeClr val="bg1"/>
                </a:solidFill>
                <a:latin typeface="Century Gothic" panose="020B0502020202020204" pitchFamily="34" charset="0"/>
              </a:rPr>
              <a:t> hope to obtain. </a:t>
            </a:r>
          </a:p>
          <a:p>
            <a:pPr marL="342900" indent="-342900">
              <a:lnSpc>
                <a:spcPts val="5867"/>
              </a:lnSpc>
              <a:buFont typeface="+mj-lt"/>
              <a:buAutoNum type="arabicPeriod"/>
            </a:pPr>
            <a:r>
              <a:rPr lang="en-US" sz="2000" dirty="0">
                <a:solidFill>
                  <a:schemeClr val="bg1"/>
                </a:solidFill>
                <a:latin typeface="Century Gothic" panose="020B0502020202020204" pitchFamily="34" charset="0"/>
              </a:rPr>
              <a:t>Make sure you communicate your qualifications in a way that is </a:t>
            </a:r>
            <a:r>
              <a:rPr lang="en-US" sz="2000" b="1" dirty="0">
                <a:solidFill>
                  <a:srgbClr val="FFC000"/>
                </a:solidFill>
                <a:latin typeface="Century Gothic" panose="020B0502020202020204" pitchFamily="34" charset="0"/>
              </a:rPr>
              <a:t>clear and easy to read</a:t>
            </a:r>
            <a:r>
              <a:rPr lang="en-US" sz="2000" dirty="0">
                <a:solidFill>
                  <a:schemeClr val="bg1"/>
                </a:solidFill>
                <a:latin typeface="Century Gothic" panose="020B0502020202020204" pitchFamily="34" charset="0"/>
              </a:rPr>
              <a:t>.</a:t>
            </a:r>
          </a:p>
          <a:p>
            <a:pPr marL="342900" indent="-342900">
              <a:lnSpc>
                <a:spcPts val="5867"/>
              </a:lnSpc>
              <a:buFont typeface="+mj-lt"/>
              <a:buAutoNum type="arabicPeriod"/>
            </a:pPr>
            <a:r>
              <a:rPr lang="en-US" sz="2000" dirty="0">
                <a:solidFill>
                  <a:schemeClr val="bg1"/>
                </a:solidFill>
                <a:latin typeface="Century Gothic" panose="020B0502020202020204" pitchFamily="34" charset="0"/>
              </a:rPr>
              <a:t>Have at least another person </a:t>
            </a:r>
            <a:r>
              <a:rPr lang="en-US" sz="2000" b="1" dirty="0">
                <a:solidFill>
                  <a:srgbClr val="FFC000"/>
                </a:solidFill>
                <a:latin typeface="Century Gothic" panose="020B0502020202020204" pitchFamily="34" charset="0"/>
              </a:rPr>
              <a:t>look over it</a:t>
            </a:r>
            <a:r>
              <a:rPr lang="en-US" sz="2000" dirty="0">
                <a:solidFill>
                  <a:schemeClr val="bg1"/>
                </a:solidFill>
                <a:latin typeface="Century Gothic" panose="020B0502020202020204" pitchFamily="34" charset="0"/>
              </a:rPr>
              <a:t>.</a:t>
            </a:r>
          </a:p>
          <a:p>
            <a:pPr marL="342900" indent="-342900">
              <a:lnSpc>
                <a:spcPts val="5867"/>
              </a:lnSpc>
              <a:buFont typeface="+mj-lt"/>
              <a:buAutoNum type="arabicPeriod"/>
            </a:pPr>
            <a:r>
              <a:rPr lang="en-US" sz="2000" dirty="0">
                <a:solidFill>
                  <a:schemeClr val="bg1"/>
                </a:solidFill>
                <a:latin typeface="Century Gothic" panose="020B0502020202020204" pitchFamily="34" charset="0"/>
              </a:rPr>
              <a:t>Most importantly, take advantage of your </a:t>
            </a:r>
            <a:r>
              <a:rPr lang="en-US" sz="2000" b="1" dirty="0">
                <a:solidFill>
                  <a:srgbClr val="FFC000"/>
                </a:solidFill>
                <a:latin typeface="Century Gothic" panose="020B0502020202020204" pitchFamily="34" charset="0"/>
              </a:rPr>
              <a:t>FREE</a:t>
            </a:r>
            <a:r>
              <a:rPr lang="en-US" sz="2000" dirty="0">
                <a:solidFill>
                  <a:schemeClr val="bg1"/>
                </a:solidFill>
                <a:latin typeface="Century Gothic" panose="020B0502020202020204" pitchFamily="34" charset="0"/>
              </a:rPr>
              <a:t> </a:t>
            </a:r>
            <a:r>
              <a:rPr lang="en-US" sz="2000" b="1" dirty="0">
                <a:solidFill>
                  <a:srgbClr val="FFC000"/>
                </a:solidFill>
                <a:latin typeface="Century Gothic" panose="020B0502020202020204" pitchFamily="34" charset="0"/>
              </a:rPr>
              <a:t>Workforce Development Center resources available</a:t>
            </a:r>
            <a:r>
              <a:rPr lang="en-US" sz="2000" dirty="0">
                <a:solidFill>
                  <a:schemeClr val="bg1"/>
                </a:solidFill>
                <a:latin typeface="Century Gothic" panose="020B0502020202020204" pitchFamily="34" charset="0"/>
              </a:rPr>
              <a:t> to our Palominos students and alumni.</a:t>
            </a:r>
          </a:p>
        </p:txBody>
      </p:sp>
      <p:sp>
        <p:nvSpPr>
          <p:cNvPr id="6" name="Rectangle 5">
            <a:extLst>
              <a:ext uri="{FF2B5EF4-FFF2-40B4-BE49-F238E27FC236}">
                <a16:creationId xmlns:a16="http://schemas.microsoft.com/office/drawing/2014/main" id="{B96629D1-0E57-43BE-A635-A3B5D54C31B4}"/>
              </a:ext>
            </a:extLst>
          </p:cNvPr>
          <p:cNvSpPr/>
          <p:nvPr/>
        </p:nvSpPr>
        <p:spPr>
          <a:xfrm>
            <a:off x="438035" y="538911"/>
            <a:ext cx="4092788"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Remember:</a:t>
            </a:r>
          </a:p>
        </p:txBody>
      </p:sp>
    </p:spTree>
    <p:extLst>
      <p:ext uri="{BB962C8B-B14F-4D97-AF65-F5344CB8AC3E}">
        <p14:creationId xmlns:p14="http://schemas.microsoft.com/office/powerpoint/2010/main" val="156579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67FFA8-117F-4DFB-A168-547152717E39}"/>
              </a:ext>
            </a:extLst>
          </p:cNvPr>
          <p:cNvSpPr/>
          <p:nvPr/>
        </p:nvSpPr>
        <p:spPr>
          <a:xfrm>
            <a:off x="429683" y="234597"/>
            <a:ext cx="6447599" cy="923330"/>
          </a:xfrm>
          <a:prstGeom prst="rect">
            <a:avLst/>
          </a:prstGeom>
        </p:spPr>
        <p:txBody>
          <a:bodyPr wrap="none">
            <a:spAutoFit/>
          </a:bodyPr>
          <a:lstStyle/>
          <a:p>
            <a:pPr algn="ctr"/>
            <a:r>
              <a:rPr lang="en-US" sz="5400" b="1" dirty="0">
                <a:solidFill>
                  <a:schemeClr val="accent4"/>
                </a:solidFill>
                <a:latin typeface="Century Gothic" panose="020B0502020202020204" pitchFamily="34" charset="0"/>
              </a:rPr>
              <a:t>What is a Resume?</a:t>
            </a:r>
          </a:p>
        </p:txBody>
      </p:sp>
      <p:pic>
        <p:nvPicPr>
          <p:cNvPr id="6" name="Picture 5">
            <a:extLst>
              <a:ext uri="{FF2B5EF4-FFF2-40B4-BE49-F238E27FC236}">
                <a16:creationId xmlns:a16="http://schemas.microsoft.com/office/drawing/2014/main" id="{AFC9118B-4E00-4D11-B6C2-1A019C2A54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96532" y="1378282"/>
            <a:ext cx="6276846" cy="4983410"/>
          </a:xfrm>
          <a:prstGeom prst="rect">
            <a:avLst/>
          </a:prstGeom>
        </p:spPr>
      </p:pic>
      <p:sp>
        <p:nvSpPr>
          <p:cNvPr id="9" name="Rectangle 8">
            <a:extLst>
              <a:ext uri="{FF2B5EF4-FFF2-40B4-BE49-F238E27FC236}">
                <a16:creationId xmlns:a16="http://schemas.microsoft.com/office/drawing/2014/main" id="{E76F3ADB-5346-4FA5-B76E-6C5ED95C4D16}"/>
              </a:ext>
            </a:extLst>
          </p:cNvPr>
          <p:cNvSpPr/>
          <p:nvPr/>
        </p:nvSpPr>
        <p:spPr>
          <a:xfrm>
            <a:off x="553508" y="2767280"/>
            <a:ext cx="4248150" cy="1323439"/>
          </a:xfrm>
          <a:prstGeom prst="rect">
            <a:avLst/>
          </a:prstGeom>
        </p:spPr>
        <p:txBody>
          <a:bodyPr wrap="square">
            <a:spAutoFit/>
          </a:bodyPr>
          <a:lstStyle/>
          <a:p>
            <a:r>
              <a:rPr lang="en-US" sz="2000" dirty="0">
                <a:solidFill>
                  <a:schemeClr val="bg1"/>
                </a:solidFill>
                <a:latin typeface="Century Gothic" panose="020B0502020202020204" pitchFamily="34" charset="0"/>
              </a:rPr>
              <a:t>A resume is a formal document that displays an individual's professional background and relevant skills</a:t>
            </a:r>
          </a:p>
        </p:txBody>
      </p:sp>
    </p:spTree>
    <p:extLst>
      <p:ext uri="{BB962C8B-B14F-4D97-AF65-F5344CB8AC3E}">
        <p14:creationId xmlns:p14="http://schemas.microsoft.com/office/powerpoint/2010/main" val="323585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73E4E562-21C6-462E-B02C-EAFE90A8CDE8}"/>
              </a:ext>
            </a:extLst>
          </p:cNvPr>
          <p:cNvSpPr txBox="1"/>
          <p:nvPr/>
        </p:nvSpPr>
        <p:spPr>
          <a:xfrm>
            <a:off x="0" y="4678045"/>
            <a:ext cx="12192000" cy="984629"/>
          </a:xfrm>
          <a:prstGeom prst="rect">
            <a:avLst/>
          </a:prstGeom>
          <a:solidFill>
            <a:srgbClr val="1D6544"/>
          </a:solidFill>
        </p:spPr>
        <p:txBody>
          <a:bodyPr wrap="square" lIns="0" tIns="0" rIns="0" bIns="0" rtlCol="0" anchor="t">
            <a:spAutoFit/>
          </a:bodyPr>
          <a:lstStyle/>
          <a:p>
            <a:pPr algn="ctr">
              <a:lnSpc>
                <a:spcPts val="2600"/>
              </a:lnSpc>
            </a:pPr>
            <a:r>
              <a:rPr lang="en-US" sz="2000" dirty="0">
                <a:solidFill>
                  <a:srgbClr val="EDEDED"/>
                </a:solidFill>
                <a:latin typeface="Inter"/>
              </a:rPr>
              <a:t>Feel free to email at </a:t>
            </a:r>
            <a:r>
              <a:rPr lang="en-US" sz="2000" dirty="0">
                <a:solidFill>
                  <a:schemeClr val="bg1"/>
                </a:solidFill>
                <a:latin typeface="Inter Bold"/>
                <a:hlinkClick r:id="rId2">
                  <a:extLst>
                    <a:ext uri="{A12FA001-AC4F-418D-AE19-62706E023703}">
                      <ahyp:hlinkClr xmlns:ahyp="http://schemas.microsoft.com/office/drawing/2018/hyperlinkcolor" val="tx"/>
                    </a:ext>
                  </a:extLst>
                </a:hlinkClick>
              </a:rPr>
              <a:t>denise.flores@laredo.edu</a:t>
            </a:r>
            <a:endParaRPr lang="en-US" sz="2000" dirty="0">
              <a:solidFill>
                <a:schemeClr val="bg1"/>
              </a:solidFill>
              <a:latin typeface="Inter Bold"/>
            </a:endParaRPr>
          </a:p>
          <a:p>
            <a:pPr algn="ctr">
              <a:lnSpc>
                <a:spcPts val="2600"/>
              </a:lnSpc>
            </a:pPr>
            <a:r>
              <a:rPr lang="en-US" sz="2000" dirty="0">
                <a:solidFill>
                  <a:srgbClr val="EDEDED"/>
                </a:solidFill>
                <a:latin typeface="Inter"/>
              </a:rPr>
              <a:t>for any questions on Employment and Career Services!</a:t>
            </a:r>
          </a:p>
          <a:p>
            <a:pPr algn="ctr">
              <a:lnSpc>
                <a:spcPts val="2600"/>
              </a:lnSpc>
            </a:pPr>
            <a:r>
              <a:rPr lang="en-US" sz="2000" b="1" dirty="0">
                <a:solidFill>
                  <a:schemeClr val="bg1"/>
                </a:solidFill>
                <a:hlinkClick r:id="rId3">
                  <a:extLst>
                    <a:ext uri="{A12FA001-AC4F-418D-AE19-62706E023703}">
                      <ahyp:hlinkClr xmlns:ahyp="http://schemas.microsoft.com/office/drawing/2018/hyperlinkcolor" val="tx"/>
                    </a:ext>
                  </a:extLst>
                </a:hlinkClick>
              </a:rPr>
              <a:t>https://laredo-csm.symplicity.com/</a:t>
            </a:r>
            <a:r>
              <a:rPr lang="en-US" sz="2000" b="1" dirty="0">
                <a:solidFill>
                  <a:schemeClr val="bg1"/>
                </a:solidFill>
              </a:rPr>
              <a:t>  </a:t>
            </a:r>
            <a:endParaRPr lang="en-US" sz="2000" b="1" dirty="0">
              <a:solidFill>
                <a:schemeClr val="bg1"/>
              </a:solidFill>
              <a:latin typeface="Inter"/>
            </a:endParaRPr>
          </a:p>
        </p:txBody>
      </p:sp>
      <p:sp>
        <p:nvSpPr>
          <p:cNvPr id="6" name="Rectangle 5">
            <a:extLst>
              <a:ext uri="{FF2B5EF4-FFF2-40B4-BE49-F238E27FC236}">
                <a16:creationId xmlns:a16="http://schemas.microsoft.com/office/drawing/2014/main" id="{0EE73A60-196D-485D-8A2A-C0554A31D8E5}"/>
              </a:ext>
            </a:extLst>
          </p:cNvPr>
          <p:cNvSpPr/>
          <p:nvPr/>
        </p:nvSpPr>
        <p:spPr>
          <a:xfrm>
            <a:off x="3705166" y="690713"/>
            <a:ext cx="4245073"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THANK YOU!</a:t>
            </a:r>
          </a:p>
        </p:txBody>
      </p:sp>
    </p:spTree>
    <p:extLst>
      <p:ext uri="{BB962C8B-B14F-4D97-AF65-F5344CB8AC3E}">
        <p14:creationId xmlns:p14="http://schemas.microsoft.com/office/powerpoint/2010/main" val="395356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67FFA8-117F-4DFB-A168-547152717E39}"/>
              </a:ext>
            </a:extLst>
          </p:cNvPr>
          <p:cNvSpPr/>
          <p:nvPr/>
        </p:nvSpPr>
        <p:spPr>
          <a:xfrm>
            <a:off x="457200" y="330204"/>
            <a:ext cx="8844665" cy="923330"/>
          </a:xfrm>
          <a:prstGeom prst="rect">
            <a:avLst/>
          </a:prstGeom>
        </p:spPr>
        <p:txBody>
          <a:bodyPr wrap="none">
            <a:spAutoFit/>
          </a:bodyPr>
          <a:lstStyle/>
          <a:p>
            <a:pPr algn="ctr"/>
            <a:r>
              <a:rPr lang="en-US" sz="5400" b="1" dirty="0">
                <a:ln/>
                <a:solidFill>
                  <a:schemeClr val="accent4"/>
                </a:solidFill>
              </a:rPr>
              <a:t>What does a Resume contain?</a:t>
            </a:r>
          </a:p>
        </p:txBody>
      </p:sp>
      <p:sp>
        <p:nvSpPr>
          <p:cNvPr id="3" name="AutoShape 4" descr="Chronological Resume Format | View Templates, Examples &amp; Tips">
            <a:extLst>
              <a:ext uri="{FF2B5EF4-FFF2-40B4-BE49-F238E27FC236}">
                <a16:creationId xmlns:a16="http://schemas.microsoft.com/office/drawing/2014/main" id="{40A6560B-212D-455A-BC44-7A24089D7CAD}"/>
              </a:ext>
            </a:extLst>
          </p:cNvPr>
          <p:cNvSpPr>
            <a:spLocks noChangeAspect="1" noChangeArrowheads="1"/>
          </p:cNvSpPr>
          <p:nvPr/>
        </p:nvSpPr>
        <p:spPr bwMode="auto">
          <a:xfrm>
            <a:off x="5943599" y="3276599"/>
            <a:ext cx="3251197" cy="32511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Explosion: 8 Points 13">
            <a:extLst>
              <a:ext uri="{FF2B5EF4-FFF2-40B4-BE49-F238E27FC236}">
                <a16:creationId xmlns:a16="http://schemas.microsoft.com/office/drawing/2014/main" id="{E2B73C62-ABB5-40A6-B3F1-915571EFB95C}"/>
              </a:ext>
            </a:extLst>
          </p:cNvPr>
          <p:cNvSpPr/>
          <p:nvPr/>
        </p:nvSpPr>
        <p:spPr>
          <a:xfrm>
            <a:off x="277944" y="1472194"/>
            <a:ext cx="2514600" cy="2790825"/>
          </a:xfrm>
          <a:prstGeom prst="irregularSeal1">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Arial Black" panose="020B0A04020102020204" pitchFamily="34" charset="0"/>
              </a:rPr>
              <a:t>Personal Contact Information</a:t>
            </a:r>
          </a:p>
        </p:txBody>
      </p:sp>
      <p:sp>
        <p:nvSpPr>
          <p:cNvPr id="15" name="Explosion: 8 Points 14">
            <a:extLst>
              <a:ext uri="{FF2B5EF4-FFF2-40B4-BE49-F238E27FC236}">
                <a16:creationId xmlns:a16="http://schemas.microsoft.com/office/drawing/2014/main" id="{A6C31CE4-DB63-4DB1-8C83-6A4217FDEE08}"/>
              </a:ext>
            </a:extLst>
          </p:cNvPr>
          <p:cNvSpPr/>
          <p:nvPr/>
        </p:nvSpPr>
        <p:spPr>
          <a:xfrm>
            <a:off x="1555193" y="3736971"/>
            <a:ext cx="2514600" cy="2790825"/>
          </a:xfrm>
          <a:prstGeom prst="irregularSeal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Arial Black" panose="020B0A04020102020204" pitchFamily="34" charset="0"/>
              </a:rPr>
              <a:t>Objective</a:t>
            </a:r>
          </a:p>
        </p:txBody>
      </p:sp>
      <p:sp>
        <p:nvSpPr>
          <p:cNvPr id="16" name="Explosion: 8 Points 15">
            <a:extLst>
              <a:ext uri="{FF2B5EF4-FFF2-40B4-BE49-F238E27FC236}">
                <a16:creationId xmlns:a16="http://schemas.microsoft.com/office/drawing/2014/main" id="{28E4F8BD-03CB-4D4A-9F92-47DFC25653FB}"/>
              </a:ext>
            </a:extLst>
          </p:cNvPr>
          <p:cNvSpPr/>
          <p:nvPr/>
        </p:nvSpPr>
        <p:spPr>
          <a:xfrm>
            <a:off x="3470482" y="1488062"/>
            <a:ext cx="2514600" cy="2790825"/>
          </a:xfrm>
          <a:prstGeom prst="irregularSeal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Arial Black" panose="020B0A04020102020204" pitchFamily="34" charset="0"/>
              </a:rPr>
              <a:t>Education</a:t>
            </a:r>
          </a:p>
        </p:txBody>
      </p:sp>
      <p:sp>
        <p:nvSpPr>
          <p:cNvPr id="17" name="Explosion: 8 Points 16">
            <a:extLst>
              <a:ext uri="{FF2B5EF4-FFF2-40B4-BE49-F238E27FC236}">
                <a16:creationId xmlns:a16="http://schemas.microsoft.com/office/drawing/2014/main" id="{35202FDE-B7D8-4E0C-8AC9-02291894F83A}"/>
              </a:ext>
            </a:extLst>
          </p:cNvPr>
          <p:cNvSpPr/>
          <p:nvPr/>
        </p:nvSpPr>
        <p:spPr>
          <a:xfrm>
            <a:off x="5422896" y="3668709"/>
            <a:ext cx="2514600" cy="2790825"/>
          </a:xfrm>
          <a:prstGeom prst="irregularSeal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latin typeface="Arial Black" panose="020B0A04020102020204" pitchFamily="34" charset="0"/>
              </a:rPr>
              <a:t>Experience</a:t>
            </a:r>
          </a:p>
        </p:txBody>
      </p:sp>
      <p:sp>
        <p:nvSpPr>
          <p:cNvPr id="18" name="Explosion: 8 Points 17">
            <a:extLst>
              <a:ext uri="{FF2B5EF4-FFF2-40B4-BE49-F238E27FC236}">
                <a16:creationId xmlns:a16="http://schemas.microsoft.com/office/drawing/2014/main" id="{896A9A4B-68FC-4C12-A6A5-AF5678C736F5}"/>
              </a:ext>
            </a:extLst>
          </p:cNvPr>
          <p:cNvSpPr/>
          <p:nvPr/>
        </p:nvSpPr>
        <p:spPr>
          <a:xfrm>
            <a:off x="7200899" y="1488062"/>
            <a:ext cx="2514600" cy="2790825"/>
          </a:xfrm>
          <a:prstGeom prst="irregularSeal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Black" panose="020B0A04020102020204" pitchFamily="34" charset="0"/>
              </a:rPr>
              <a:t>Awards/</a:t>
            </a:r>
          </a:p>
          <a:p>
            <a:pPr algn="ctr"/>
            <a:r>
              <a:rPr lang="en-US" dirty="0">
                <a:latin typeface="Arial Black" panose="020B0A04020102020204" pitchFamily="34" charset="0"/>
              </a:rPr>
              <a:t>Activities</a:t>
            </a:r>
          </a:p>
        </p:txBody>
      </p:sp>
      <p:sp>
        <p:nvSpPr>
          <p:cNvPr id="19" name="Explosion: 8 Points 18">
            <a:extLst>
              <a:ext uri="{FF2B5EF4-FFF2-40B4-BE49-F238E27FC236}">
                <a16:creationId xmlns:a16="http://schemas.microsoft.com/office/drawing/2014/main" id="{B0629347-D647-4619-B269-E5E63DC27F83}"/>
              </a:ext>
            </a:extLst>
          </p:cNvPr>
          <p:cNvSpPr/>
          <p:nvPr/>
        </p:nvSpPr>
        <p:spPr>
          <a:xfrm>
            <a:off x="9050777" y="3506784"/>
            <a:ext cx="2514600" cy="2790825"/>
          </a:xfrm>
          <a:prstGeom prst="irregularSeal1">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Arial Black" panose="020B0A04020102020204" pitchFamily="34" charset="0"/>
              </a:rPr>
              <a:t>Skills</a:t>
            </a:r>
          </a:p>
        </p:txBody>
      </p:sp>
      <p:sp>
        <p:nvSpPr>
          <p:cNvPr id="21" name="Explosion: 14 Points 20">
            <a:extLst>
              <a:ext uri="{FF2B5EF4-FFF2-40B4-BE49-F238E27FC236}">
                <a16:creationId xmlns:a16="http://schemas.microsoft.com/office/drawing/2014/main" id="{E09D7D93-7CCF-4E6D-8568-6D532EEC3CC4}"/>
              </a:ext>
            </a:extLst>
          </p:cNvPr>
          <p:cNvSpPr/>
          <p:nvPr/>
        </p:nvSpPr>
        <p:spPr>
          <a:xfrm>
            <a:off x="6419850" y="2883474"/>
            <a:ext cx="419100" cy="545526"/>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Explosion: 14 Points 21">
            <a:extLst>
              <a:ext uri="{FF2B5EF4-FFF2-40B4-BE49-F238E27FC236}">
                <a16:creationId xmlns:a16="http://schemas.microsoft.com/office/drawing/2014/main" id="{6AAC525E-3AE5-432B-8475-15EA5ADD8735}"/>
              </a:ext>
            </a:extLst>
          </p:cNvPr>
          <p:cNvSpPr/>
          <p:nvPr/>
        </p:nvSpPr>
        <p:spPr>
          <a:xfrm rot="2774454">
            <a:off x="669092" y="5684846"/>
            <a:ext cx="419100" cy="545526"/>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Explosion: 14 Points 22">
            <a:extLst>
              <a:ext uri="{FF2B5EF4-FFF2-40B4-BE49-F238E27FC236}">
                <a16:creationId xmlns:a16="http://schemas.microsoft.com/office/drawing/2014/main" id="{6023E699-4555-4D42-8C18-EB8C0D473560}"/>
              </a:ext>
            </a:extLst>
          </p:cNvPr>
          <p:cNvSpPr/>
          <p:nvPr/>
        </p:nvSpPr>
        <p:spPr>
          <a:xfrm rot="4674263">
            <a:off x="4558906" y="4706672"/>
            <a:ext cx="419100" cy="545526"/>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Explosion: 14 Points 23">
            <a:extLst>
              <a:ext uri="{FF2B5EF4-FFF2-40B4-BE49-F238E27FC236}">
                <a16:creationId xmlns:a16="http://schemas.microsoft.com/office/drawing/2014/main" id="{C569A743-3365-4B95-81BF-290B6B16E158}"/>
              </a:ext>
            </a:extLst>
          </p:cNvPr>
          <p:cNvSpPr/>
          <p:nvPr/>
        </p:nvSpPr>
        <p:spPr>
          <a:xfrm rot="4674263">
            <a:off x="10430890" y="2564033"/>
            <a:ext cx="419100" cy="545526"/>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Explosion: 14 Points 24">
            <a:extLst>
              <a:ext uri="{FF2B5EF4-FFF2-40B4-BE49-F238E27FC236}">
                <a16:creationId xmlns:a16="http://schemas.microsoft.com/office/drawing/2014/main" id="{1D30668C-C849-4719-8426-8C78BBCB8CC9}"/>
              </a:ext>
            </a:extLst>
          </p:cNvPr>
          <p:cNvSpPr/>
          <p:nvPr/>
        </p:nvSpPr>
        <p:spPr>
          <a:xfrm>
            <a:off x="2646609" y="1569795"/>
            <a:ext cx="419100" cy="545526"/>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Explosion: 14 Points 25">
            <a:extLst>
              <a:ext uri="{FF2B5EF4-FFF2-40B4-BE49-F238E27FC236}">
                <a16:creationId xmlns:a16="http://schemas.microsoft.com/office/drawing/2014/main" id="{1728CFBF-ECB1-4C72-AE39-0CBDEE3AB97B}"/>
              </a:ext>
            </a:extLst>
          </p:cNvPr>
          <p:cNvSpPr/>
          <p:nvPr/>
        </p:nvSpPr>
        <p:spPr>
          <a:xfrm rot="4674263">
            <a:off x="9215397" y="5877886"/>
            <a:ext cx="419100" cy="545526"/>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2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67FFA8-117F-4DFB-A168-547152717E39}"/>
              </a:ext>
            </a:extLst>
          </p:cNvPr>
          <p:cNvSpPr/>
          <p:nvPr/>
        </p:nvSpPr>
        <p:spPr>
          <a:xfrm>
            <a:off x="171926" y="286392"/>
            <a:ext cx="8218725" cy="923330"/>
          </a:xfrm>
          <a:prstGeom prst="rect">
            <a:avLst/>
          </a:prstGeom>
        </p:spPr>
        <p:txBody>
          <a:bodyPr wrap="none">
            <a:spAutoFit/>
          </a:bodyPr>
          <a:lstStyle/>
          <a:p>
            <a:pPr algn="ctr"/>
            <a:r>
              <a:rPr lang="en-US" sz="5400" b="1" dirty="0">
                <a:ln/>
                <a:solidFill>
                  <a:schemeClr val="accent4"/>
                </a:solidFill>
              </a:rPr>
              <a:t>3 Types of Resume Formats:</a:t>
            </a:r>
          </a:p>
        </p:txBody>
      </p:sp>
      <p:sp>
        <p:nvSpPr>
          <p:cNvPr id="7" name="TextBox 6">
            <a:extLst>
              <a:ext uri="{FF2B5EF4-FFF2-40B4-BE49-F238E27FC236}">
                <a16:creationId xmlns:a16="http://schemas.microsoft.com/office/drawing/2014/main" id="{1625E506-B361-4996-B70E-E62F65BC3E38}"/>
              </a:ext>
            </a:extLst>
          </p:cNvPr>
          <p:cNvSpPr txBox="1"/>
          <p:nvPr/>
        </p:nvSpPr>
        <p:spPr>
          <a:xfrm>
            <a:off x="245026" y="2178420"/>
            <a:ext cx="3752850" cy="4154984"/>
          </a:xfrm>
          <a:prstGeom prst="rect">
            <a:avLst/>
          </a:prstGeom>
          <a:noFill/>
        </p:spPr>
        <p:txBody>
          <a:bodyPr wrap="square" rtlCol="0">
            <a:spAutoFit/>
          </a:bodyPr>
          <a:lstStyle/>
          <a:p>
            <a:r>
              <a:rPr lang="en-US" sz="2400" b="1" u="sng" dirty="0">
                <a:ln w="0"/>
                <a:solidFill>
                  <a:srgbClr val="FFC000"/>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Chronological</a:t>
            </a:r>
            <a:r>
              <a:rPr lang="en-US" sz="24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 </a:t>
            </a: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342900" indent="-342900">
              <a:buFont typeface="Arial" panose="020B0604020202020204" pitchFamily="34" charset="0"/>
              <a:buChar char="•"/>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Lists your professional experience in reverse, beginning with your most recent position and continuing in descending order.</a:t>
            </a: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342900" indent="-342900">
              <a:buFont typeface="Arial" panose="020B0604020202020204" pitchFamily="34" charset="0"/>
              <a:buChar char="•"/>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Then proceed with your Education/Certifications and Skills.</a:t>
            </a: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p:txBody>
      </p:sp>
      <p:sp>
        <p:nvSpPr>
          <p:cNvPr id="10" name="AutoShape 15">
            <a:extLst>
              <a:ext uri="{FF2B5EF4-FFF2-40B4-BE49-F238E27FC236}">
                <a16:creationId xmlns:a16="http://schemas.microsoft.com/office/drawing/2014/main" id="{452B50CB-512A-4BCA-B3A4-2F88EED4E40F}"/>
              </a:ext>
            </a:extLst>
          </p:cNvPr>
          <p:cNvSpPr/>
          <p:nvPr/>
        </p:nvSpPr>
        <p:spPr>
          <a:xfrm rot="-5400000">
            <a:off x="1563923" y="3992608"/>
            <a:ext cx="4984533" cy="0"/>
          </a:xfrm>
          <a:prstGeom prst="line">
            <a:avLst/>
          </a:prstGeom>
          <a:ln w="9525" cap="rnd">
            <a:solidFill>
              <a:schemeClr val="accent4"/>
            </a:solidFill>
            <a:prstDash val="solid"/>
            <a:headEnd type="none" w="sm" len="sm"/>
            <a:tailEnd type="none" w="sm" len="sm"/>
          </a:ln>
        </p:spPr>
        <p:txBody>
          <a:bodyPr/>
          <a:lstStyle/>
          <a:p>
            <a:endParaRPr lang="en-US" dirty="0"/>
          </a:p>
        </p:txBody>
      </p:sp>
      <p:sp>
        <p:nvSpPr>
          <p:cNvPr id="3" name="AutoShape 4" descr="Chronological Resume Format | View Templates, Examples &amp; Tips">
            <a:extLst>
              <a:ext uri="{FF2B5EF4-FFF2-40B4-BE49-F238E27FC236}">
                <a16:creationId xmlns:a16="http://schemas.microsoft.com/office/drawing/2014/main" id="{40A6560B-212D-455A-BC44-7A24089D7CAD}"/>
              </a:ext>
            </a:extLst>
          </p:cNvPr>
          <p:cNvSpPr>
            <a:spLocks noChangeAspect="1" noChangeArrowheads="1"/>
          </p:cNvSpPr>
          <p:nvPr/>
        </p:nvSpPr>
        <p:spPr bwMode="auto">
          <a:xfrm>
            <a:off x="5943599" y="3276599"/>
            <a:ext cx="3251197" cy="32511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10A2C16-9898-4E7B-A5AF-16290B2AA3BA}"/>
              </a:ext>
            </a:extLst>
          </p:cNvPr>
          <p:cNvPicPr>
            <a:picLocks noChangeAspect="1"/>
          </p:cNvPicPr>
          <p:nvPr/>
        </p:nvPicPr>
        <p:blipFill>
          <a:blip r:embed="rId2"/>
          <a:stretch>
            <a:fillRect/>
          </a:stretch>
        </p:blipFill>
        <p:spPr>
          <a:xfrm>
            <a:off x="5070451" y="1339202"/>
            <a:ext cx="6097592" cy="5188593"/>
          </a:xfrm>
          <a:prstGeom prst="rect">
            <a:avLst/>
          </a:prstGeom>
        </p:spPr>
      </p:pic>
      <p:sp>
        <p:nvSpPr>
          <p:cNvPr id="2" name="Speech Bubble: Rectangle with Corners Rounded 1">
            <a:extLst>
              <a:ext uri="{FF2B5EF4-FFF2-40B4-BE49-F238E27FC236}">
                <a16:creationId xmlns:a16="http://schemas.microsoft.com/office/drawing/2014/main" id="{4D4E7DAE-255F-4CD8-BBC4-D701D58950B5}"/>
              </a:ext>
            </a:extLst>
          </p:cNvPr>
          <p:cNvSpPr/>
          <p:nvPr/>
        </p:nvSpPr>
        <p:spPr>
          <a:xfrm rot="848878">
            <a:off x="8448964" y="690215"/>
            <a:ext cx="3544602" cy="1195735"/>
          </a:xfrm>
          <a:prstGeom prst="wedgeRoundRect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Chronological resumes are best for people who have a strong work history.</a:t>
            </a:r>
          </a:p>
        </p:txBody>
      </p:sp>
    </p:spTree>
    <p:extLst>
      <p:ext uri="{BB962C8B-B14F-4D97-AF65-F5344CB8AC3E}">
        <p14:creationId xmlns:p14="http://schemas.microsoft.com/office/powerpoint/2010/main" val="28265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67FFA8-117F-4DFB-A168-547152717E39}"/>
              </a:ext>
            </a:extLst>
          </p:cNvPr>
          <p:cNvSpPr/>
          <p:nvPr/>
        </p:nvSpPr>
        <p:spPr>
          <a:xfrm>
            <a:off x="222205" y="365250"/>
            <a:ext cx="8218725" cy="923330"/>
          </a:xfrm>
          <a:prstGeom prst="rect">
            <a:avLst/>
          </a:prstGeom>
        </p:spPr>
        <p:txBody>
          <a:bodyPr wrap="none">
            <a:spAutoFit/>
          </a:bodyPr>
          <a:lstStyle/>
          <a:p>
            <a:pPr algn="ctr"/>
            <a:r>
              <a:rPr lang="en-US" sz="5400" b="1" dirty="0">
                <a:ln/>
                <a:solidFill>
                  <a:schemeClr val="accent4"/>
                </a:solidFill>
              </a:rPr>
              <a:t>3 Types of Resume Formats:</a:t>
            </a:r>
          </a:p>
        </p:txBody>
      </p:sp>
      <p:sp>
        <p:nvSpPr>
          <p:cNvPr id="7" name="TextBox 6">
            <a:extLst>
              <a:ext uri="{FF2B5EF4-FFF2-40B4-BE49-F238E27FC236}">
                <a16:creationId xmlns:a16="http://schemas.microsoft.com/office/drawing/2014/main" id="{1625E506-B361-4996-B70E-E62F65BC3E38}"/>
              </a:ext>
            </a:extLst>
          </p:cNvPr>
          <p:cNvSpPr txBox="1"/>
          <p:nvPr/>
        </p:nvSpPr>
        <p:spPr>
          <a:xfrm>
            <a:off x="304830" y="1859304"/>
            <a:ext cx="3752850" cy="3477875"/>
          </a:xfrm>
          <a:prstGeom prst="rect">
            <a:avLst/>
          </a:prstGeom>
          <a:noFill/>
        </p:spPr>
        <p:txBody>
          <a:bodyPr wrap="square" rtlCol="0">
            <a:spAutoFit/>
          </a:bodyPr>
          <a:lstStyle/>
          <a:p>
            <a:r>
              <a:rPr lang="en-US" sz="2000" b="1" u="sng" dirty="0">
                <a:ln w="0"/>
                <a:solidFill>
                  <a:srgbClr val="FFC000"/>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Functional or Fresher</a:t>
            </a:r>
            <a:r>
              <a:rPr lang="en-US" sz="20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 </a:t>
            </a:r>
          </a:p>
          <a:p>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Focus is on skills and achievements.</a:t>
            </a: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342900" indent="-342900">
              <a:buFont typeface="Arial" panose="020B0604020202020204" pitchFamily="34" charset="0"/>
              <a:buChar char="•"/>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Showcases skills and strengths that are important to employers.</a:t>
            </a: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342900" indent="-342900">
              <a:buFont typeface="Arial" panose="020B0604020202020204" pitchFamily="34" charset="0"/>
              <a:buChar char="•"/>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Minimal dates, names, and places.</a:t>
            </a: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p:txBody>
      </p:sp>
      <p:sp>
        <p:nvSpPr>
          <p:cNvPr id="10" name="AutoShape 15">
            <a:extLst>
              <a:ext uri="{FF2B5EF4-FFF2-40B4-BE49-F238E27FC236}">
                <a16:creationId xmlns:a16="http://schemas.microsoft.com/office/drawing/2014/main" id="{452B50CB-512A-4BCA-B3A4-2F88EED4E40F}"/>
              </a:ext>
            </a:extLst>
          </p:cNvPr>
          <p:cNvSpPr/>
          <p:nvPr/>
        </p:nvSpPr>
        <p:spPr>
          <a:xfrm rot="-5400000">
            <a:off x="1563923" y="3992608"/>
            <a:ext cx="4984533" cy="0"/>
          </a:xfrm>
          <a:prstGeom prst="line">
            <a:avLst/>
          </a:prstGeom>
          <a:ln w="9525" cap="rnd">
            <a:solidFill>
              <a:schemeClr val="accent4"/>
            </a:solidFill>
            <a:prstDash val="solid"/>
            <a:headEnd type="none" w="sm" len="sm"/>
            <a:tailEnd type="none" w="sm" len="sm"/>
          </a:ln>
        </p:spPr>
        <p:txBody>
          <a:bodyPr/>
          <a:lstStyle/>
          <a:p>
            <a:endParaRPr lang="en-US" dirty="0"/>
          </a:p>
        </p:txBody>
      </p:sp>
      <p:pic>
        <p:nvPicPr>
          <p:cNvPr id="2" name="Picture 1">
            <a:extLst>
              <a:ext uri="{FF2B5EF4-FFF2-40B4-BE49-F238E27FC236}">
                <a16:creationId xmlns:a16="http://schemas.microsoft.com/office/drawing/2014/main" id="{17FD4E53-835C-47B9-B5C4-138E7A9CA0E0}"/>
              </a:ext>
            </a:extLst>
          </p:cNvPr>
          <p:cNvPicPr>
            <a:picLocks noChangeAspect="1"/>
          </p:cNvPicPr>
          <p:nvPr/>
        </p:nvPicPr>
        <p:blipFill>
          <a:blip r:embed="rId2"/>
          <a:stretch>
            <a:fillRect/>
          </a:stretch>
        </p:blipFill>
        <p:spPr>
          <a:xfrm>
            <a:off x="5221631" y="1290947"/>
            <a:ext cx="6113116" cy="5201803"/>
          </a:xfrm>
          <a:prstGeom prst="rect">
            <a:avLst/>
          </a:prstGeom>
        </p:spPr>
      </p:pic>
      <p:sp>
        <p:nvSpPr>
          <p:cNvPr id="8" name="Arrow: Pentagon 7">
            <a:extLst>
              <a:ext uri="{FF2B5EF4-FFF2-40B4-BE49-F238E27FC236}">
                <a16:creationId xmlns:a16="http://schemas.microsoft.com/office/drawing/2014/main" id="{0D08C8F9-E04A-491A-8494-F641218E17C3}"/>
              </a:ext>
            </a:extLst>
          </p:cNvPr>
          <p:cNvSpPr/>
          <p:nvPr/>
        </p:nvSpPr>
        <p:spPr>
          <a:xfrm>
            <a:off x="1038226" y="1288580"/>
            <a:ext cx="5735248" cy="20106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This allows employers to focus on the candidate’s qualifications such as any technical or soft skills required for the job.</a:t>
            </a:r>
          </a:p>
        </p:txBody>
      </p:sp>
      <p:sp>
        <p:nvSpPr>
          <p:cNvPr id="9" name="Arrow: Pentagon 8">
            <a:extLst>
              <a:ext uri="{FF2B5EF4-FFF2-40B4-BE49-F238E27FC236}">
                <a16:creationId xmlns:a16="http://schemas.microsoft.com/office/drawing/2014/main" id="{8C655DCD-4099-4499-B85A-7F960847136E}"/>
              </a:ext>
            </a:extLst>
          </p:cNvPr>
          <p:cNvSpPr/>
          <p:nvPr/>
        </p:nvSpPr>
        <p:spPr>
          <a:xfrm>
            <a:off x="1038226" y="4114798"/>
            <a:ext cx="5735249" cy="219578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This is great to use when you are changing careers within your profession, recent graduate, gaps in your employment history, or gained skills and experience through school or mentorships.</a:t>
            </a:r>
          </a:p>
        </p:txBody>
      </p:sp>
    </p:spTree>
    <p:extLst>
      <p:ext uri="{BB962C8B-B14F-4D97-AF65-F5344CB8AC3E}">
        <p14:creationId xmlns:p14="http://schemas.microsoft.com/office/powerpoint/2010/main" val="2574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67FFA8-117F-4DFB-A168-547152717E39}"/>
              </a:ext>
            </a:extLst>
          </p:cNvPr>
          <p:cNvSpPr/>
          <p:nvPr/>
        </p:nvSpPr>
        <p:spPr>
          <a:xfrm>
            <a:off x="314291" y="264179"/>
            <a:ext cx="8218725" cy="923330"/>
          </a:xfrm>
          <a:prstGeom prst="rect">
            <a:avLst/>
          </a:prstGeom>
        </p:spPr>
        <p:txBody>
          <a:bodyPr wrap="none">
            <a:spAutoFit/>
          </a:bodyPr>
          <a:lstStyle/>
          <a:p>
            <a:pPr algn="ctr"/>
            <a:r>
              <a:rPr lang="en-US" sz="5400" b="1" dirty="0">
                <a:ln/>
                <a:solidFill>
                  <a:schemeClr val="accent4"/>
                </a:solidFill>
              </a:rPr>
              <a:t>3 Types of Resume Formats:</a:t>
            </a:r>
          </a:p>
        </p:txBody>
      </p:sp>
      <p:sp>
        <p:nvSpPr>
          <p:cNvPr id="9" name="TextBox 8">
            <a:extLst>
              <a:ext uri="{FF2B5EF4-FFF2-40B4-BE49-F238E27FC236}">
                <a16:creationId xmlns:a16="http://schemas.microsoft.com/office/drawing/2014/main" id="{1ACFBD36-8567-450D-8171-EB59C456159F}"/>
              </a:ext>
            </a:extLst>
          </p:cNvPr>
          <p:cNvSpPr txBox="1"/>
          <p:nvPr/>
        </p:nvSpPr>
        <p:spPr>
          <a:xfrm>
            <a:off x="7381848" y="2052261"/>
            <a:ext cx="3752850" cy="4462760"/>
          </a:xfrm>
          <a:prstGeom prst="rect">
            <a:avLst/>
          </a:prstGeom>
          <a:noFill/>
        </p:spPr>
        <p:txBody>
          <a:bodyPr wrap="square" rtlCol="0">
            <a:spAutoFit/>
          </a:bodyPr>
          <a:lstStyle/>
          <a:p>
            <a:r>
              <a:rPr lang="en-US" sz="2400" b="1" u="sng" dirty="0">
                <a:ln w="0"/>
                <a:solidFill>
                  <a:srgbClr val="FFC000"/>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Combination/ Hybrid</a:t>
            </a:r>
            <a:r>
              <a:rPr lang="en-US" sz="24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 </a:t>
            </a:r>
          </a:p>
          <a:p>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Best for resumes that outline diverse skill sets.</a:t>
            </a: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342900" indent="-342900">
              <a:buFont typeface="Arial" panose="020B0604020202020204" pitchFamily="34" charset="0"/>
              <a:buChar char="•"/>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Blends the flexibility and strength of the other two types of resumes.</a:t>
            </a:r>
          </a:p>
          <a:p>
            <a:pPr marL="342900" indent="-342900">
              <a:buFont typeface="Arial" panose="020B0604020202020204" pitchFamily="34" charset="0"/>
              <a:buChar char="•"/>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Relevant skills and abilities are listed first</a:t>
            </a:r>
          </a:p>
          <a:p>
            <a:pPr marL="342900" indent="-342900">
              <a:buFont typeface="Arial" panose="020B0604020202020204" pitchFamily="34" charset="0"/>
              <a:buChar char="•"/>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Continues with chronological experience </a:t>
            </a:r>
          </a:p>
          <a:p>
            <a:pPr marL="342900" indent="-342900">
              <a:buFont typeface="Arial" panose="020B0604020202020204" pitchFamily="34" charset="0"/>
              <a:buChar char="•"/>
            </a:pPr>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endPar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p:txBody>
      </p:sp>
      <p:sp>
        <p:nvSpPr>
          <p:cNvPr id="11" name="AutoShape 15">
            <a:extLst>
              <a:ext uri="{FF2B5EF4-FFF2-40B4-BE49-F238E27FC236}">
                <a16:creationId xmlns:a16="http://schemas.microsoft.com/office/drawing/2014/main" id="{6D86477D-DF53-4C19-AC03-09BE807C6436}"/>
              </a:ext>
            </a:extLst>
          </p:cNvPr>
          <p:cNvSpPr/>
          <p:nvPr/>
        </p:nvSpPr>
        <p:spPr>
          <a:xfrm rot="-5400000">
            <a:off x="4146662" y="4022754"/>
            <a:ext cx="4984533" cy="0"/>
          </a:xfrm>
          <a:prstGeom prst="line">
            <a:avLst/>
          </a:prstGeom>
          <a:ln w="9525" cap="rnd">
            <a:solidFill>
              <a:schemeClr val="accent4"/>
            </a:solidFill>
            <a:prstDash val="solid"/>
            <a:headEnd type="none" w="sm" len="sm"/>
            <a:tailEnd type="none" w="sm" len="sm"/>
          </a:ln>
        </p:spPr>
        <p:txBody>
          <a:bodyPr/>
          <a:lstStyle/>
          <a:p>
            <a:endParaRPr lang="en-US" dirty="0"/>
          </a:p>
        </p:txBody>
      </p:sp>
      <p:pic>
        <p:nvPicPr>
          <p:cNvPr id="4" name="Picture 3">
            <a:extLst>
              <a:ext uri="{FF2B5EF4-FFF2-40B4-BE49-F238E27FC236}">
                <a16:creationId xmlns:a16="http://schemas.microsoft.com/office/drawing/2014/main" id="{E2CDE8CC-5177-4474-A851-2F9C998BB28A}"/>
              </a:ext>
            </a:extLst>
          </p:cNvPr>
          <p:cNvPicPr>
            <a:picLocks noChangeAspect="1"/>
          </p:cNvPicPr>
          <p:nvPr/>
        </p:nvPicPr>
        <p:blipFill>
          <a:blip r:embed="rId2"/>
          <a:stretch>
            <a:fillRect/>
          </a:stretch>
        </p:blipFill>
        <p:spPr>
          <a:xfrm>
            <a:off x="314291" y="1363889"/>
            <a:ext cx="5953145" cy="5027386"/>
          </a:xfrm>
          <a:prstGeom prst="rect">
            <a:avLst/>
          </a:prstGeom>
        </p:spPr>
      </p:pic>
      <p:sp>
        <p:nvSpPr>
          <p:cNvPr id="3" name="Callout: Left Arrow 2">
            <a:extLst>
              <a:ext uri="{FF2B5EF4-FFF2-40B4-BE49-F238E27FC236}">
                <a16:creationId xmlns:a16="http://schemas.microsoft.com/office/drawing/2014/main" id="{9E1310BF-F2F3-4365-AF77-FE54DD4C8BE8}"/>
              </a:ext>
            </a:extLst>
          </p:cNvPr>
          <p:cNvSpPr/>
          <p:nvPr/>
        </p:nvSpPr>
        <p:spPr>
          <a:xfrm rot="20884532">
            <a:off x="5077892" y="2085777"/>
            <a:ext cx="5587074" cy="2031317"/>
          </a:xfrm>
          <a:prstGeom prst="leftArrow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This resume format is good for emphasizing specific skills and abilities of professionals with diverse backgrounds and creative applicants like designers or artists.</a:t>
            </a:r>
          </a:p>
        </p:txBody>
      </p:sp>
    </p:spTree>
    <p:extLst>
      <p:ext uri="{BB962C8B-B14F-4D97-AF65-F5344CB8AC3E}">
        <p14:creationId xmlns:p14="http://schemas.microsoft.com/office/powerpoint/2010/main" val="328457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306700" y="653862"/>
            <a:ext cx="10870283"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Tips &amp; Tricks to a GREAT RESUME.</a:t>
            </a:r>
          </a:p>
        </p:txBody>
      </p:sp>
      <p:sp>
        <p:nvSpPr>
          <p:cNvPr id="4" name="Rectangle 3">
            <a:extLst>
              <a:ext uri="{FF2B5EF4-FFF2-40B4-BE49-F238E27FC236}">
                <a16:creationId xmlns:a16="http://schemas.microsoft.com/office/drawing/2014/main" id="{D350A023-A499-47E4-8BAF-3ACE6355AA31}"/>
              </a:ext>
            </a:extLst>
          </p:cNvPr>
          <p:cNvSpPr/>
          <p:nvPr/>
        </p:nvSpPr>
        <p:spPr>
          <a:xfrm>
            <a:off x="306700" y="1816090"/>
            <a:ext cx="11313800" cy="3970318"/>
          </a:xfrm>
          <a:prstGeom prst="rect">
            <a:avLst/>
          </a:prstGeom>
        </p:spPr>
        <p:txBody>
          <a:bodyPr wrap="square">
            <a:spAutoFit/>
          </a:bodyPr>
          <a:lstStyle/>
          <a:p>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Limit to one to two pages.</a:t>
            </a:r>
          </a:p>
          <a:p>
            <a:pPr marL="742950" indent="-742950">
              <a:buClr>
                <a:schemeClr val="bg1"/>
              </a:buClr>
              <a:buFont typeface="+mj-lt"/>
              <a:buAutoNum type="arabicPeriod"/>
            </a:pPr>
            <a:r>
              <a:rPr lang="en-US" dirty="0">
                <a:ln w="0"/>
                <a:solidFill>
                  <a:srgbClr val="FFC000"/>
                </a:solidFill>
                <a:effectLst>
                  <a:outerShdw blurRad="38100" dist="19050" dir="2700000" algn="tl" rotWithShape="0">
                    <a:schemeClr val="dk1">
                      <a:alpha val="40000"/>
                    </a:schemeClr>
                  </a:outerShdw>
                </a:effectLst>
                <a:latin typeface="Century Gothic" panose="020B0502020202020204" pitchFamily="34" charset="0"/>
                <a:cs typeface="Times New Roman" panose="02020603050405020304" pitchFamily="18" charset="0"/>
              </a:rPr>
              <a:t>Times New Roman </a:t>
            </a: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or </a:t>
            </a:r>
            <a:r>
              <a:rPr lang="en-US" dirty="0">
                <a:ln w="0"/>
                <a:solidFill>
                  <a:srgbClr val="FFC000"/>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Arial</a:t>
            </a: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Two to Three Font sizes on your Resume (NAME/ SECTION/ SUMMARY) </a:t>
            </a: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Emphasize leadership positions, involvement in student bodies, and volunteer engagements.</a:t>
            </a: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Only use the last 10 years of work experience. </a:t>
            </a: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Include relevant work experience aligned to the job you are applying for.</a:t>
            </a: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Detail previous experiences, including job roles, internships, and significant projects.</a:t>
            </a: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Use action Verbs and avoid long paragraphs</a:t>
            </a:r>
          </a:p>
          <a:p>
            <a:pPr marL="742950" indent="-742950">
              <a:buClr>
                <a:schemeClr val="bg1"/>
              </a:buClr>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Mention any highlights, achievements, or study abroad </a:t>
            </a:r>
            <a:r>
              <a:rPr lang="en-US" dirty="0">
                <a:solidFill>
                  <a:schemeClr val="bg1"/>
                </a:solidFill>
                <a:latin typeface="Century Gothic" panose="020B0502020202020204" pitchFamily="34" charset="0"/>
              </a:rPr>
              <a:t>experiences.</a:t>
            </a:r>
          </a:p>
          <a:p>
            <a:pPr>
              <a:buClr>
                <a:schemeClr val="bg1"/>
              </a:buClr>
            </a:pPr>
            <a:endParaRPr lang="en-US" dirty="0">
              <a:solidFill>
                <a:schemeClr val="bg1"/>
              </a:solidFill>
              <a:latin typeface="Century Gothic" panose="020B0502020202020204" pitchFamily="34" charset="0"/>
            </a:endParaRPr>
          </a:p>
          <a:p>
            <a:pPr>
              <a:buClr>
                <a:schemeClr val="bg1"/>
              </a:buClr>
            </a:pPr>
            <a:r>
              <a:rPr lang="en-US" i="1" dirty="0">
                <a:solidFill>
                  <a:schemeClr val="bg1"/>
                </a:solidFill>
                <a:latin typeface="Century Gothic" panose="020B0502020202020204" pitchFamily="34" charset="0"/>
              </a:rPr>
              <a:t>NOTE: Always have a general Resume and use it as a foundation to develop additional resumes based on jobs you apply for. </a:t>
            </a:r>
            <a:r>
              <a:rPr lang="en-US" b="1" i="1" dirty="0">
                <a:solidFill>
                  <a:schemeClr val="bg1"/>
                </a:solidFill>
                <a:latin typeface="Century Gothic" panose="020B0502020202020204" pitchFamily="34" charset="0"/>
              </a:rPr>
              <a:t>CHANGE YOUR RESUME FOR EACH JOB APPLICATION.</a:t>
            </a:r>
          </a:p>
          <a:p>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p:txBody>
      </p:sp>
    </p:spTree>
    <p:extLst>
      <p:ext uri="{BB962C8B-B14F-4D97-AF65-F5344CB8AC3E}">
        <p14:creationId xmlns:p14="http://schemas.microsoft.com/office/powerpoint/2010/main" val="55166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245208" y="502881"/>
            <a:ext cx="8472191" cy="769441"/>
          </a:xfrm>
          <a:prstGeom prst="rect">
            <a:avLst/>
          </a:prstGeom>
        </p:spPr>
        <p:txBody>
          <a:bodyPr wrap="none">
            <a:spAutoFit/>
          </a:bodyPr>
          <a:lstStyle/>
          <a:p>
            <a:pPr algn="ctr"/>
            <a:r>
              <a:rPr lang="en-US" sz="4400" b="1" dirty="0">
                <a:ln/>
                <a:solidFill>
                  <a:schemeClr val="accent4"/>
                </a:solidFill>
                <a:latin typeface="Century Gothic" panose="020B0502020202020204" pitchFamily="34" charset="0"/>
              </a:rPr>
              <a:t>Knowing The Resume Mistakes</a:t>
            </a:r>
          </a:p>
        </p:txBody>
      </p:sp>
      <p:pic>
        <p:nvPicPr>
          <p:cNvPr id="4" name="Picture 3">
            <a:extLst>
              <a:ext uri="{FF2B5EF4-FFF2-40B4-BE49-F238E27FC236}">
                <a16:creationId xmlns:a16="http://schemas.microsoft.com/office/drawing/2014/main" id="{68D970F5-757F-4CA9-9228-AC8D04B35B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844" y="2778888"/>
            <a:ext cx="2555111" cy="2555111"/>
          </a:xfrm>
          <a:prstGeom prst="rect">
            <a:avLst/>
          </a:prstGeom>
        </p:spPr>
      </p:pic>
      <p:sp>
        <p:nvSpPr>
          <p:cNvPr id="5" name="Rectangle 4">
            <a:extLst>
              <a:ext uri="{FF2B5EF4-FFF2-40B4-BE49-F238E27FC236}">
                <a16:creationId xmlns:a16="http://schemas.microsoft.com/office/drawing/2014/main" id="{0DA6EF00-5EB5-41D8-8486-D235097074E1}"/>
              </a:ext>
            </a:extLst>
          </p:cNvPr>
          <p:cNvSpPr/>
          <p:nvPr/>
        </p:nvSpPr>
        <p:spPr>
          <a:xfrm>
            <a:off x="158481" y="1687877"/>
            <a:ext cx="8425150" cy="523220"/>
          </a:xfrm>
          <a:prstGeom prst="rect">
            <a:avLst/>
          </a:prstGeom>
        </p:spPr>
        <p:txBody>
          <a:bodyPr wrap="square">
            <a:spAutoFit/>
          </a:bodyPr>
          <a:lstStyle/>
          <a:p>
            <a:r>
              <a:rPr lang="en-US" sz="2800" dirty="0">
                <a:ln/>
                <a:solidFill>
                  <a:schemeClr val="bg1"/>
                </a:solidFill>
                <a:latin typeface="Century Gothic" panose="020B0502020202020204" pitchFamily="34" charset="0"/>
              </a:rPr>
              <a:t>Avoid these cringe-worth resume mistakes: </a:t>
            </a:r>
            <a:endParaRPr lang="en-US" sz="2800" dirty="0">
              <a:solidFill>
                <a:schemeClr val="bg1"/>
              </a:solidFill>
            </a:endParaRPr>
          </a:p>
        </p:txBody>
      </p:sp>
      <p:sp>
        <p:nvSpPr>
          <p:cNvPr id="9" name="TextBox 8">
            <a:extLst>
              <a:ext uri="{FF2B5EF4-FFF2-40B4-BE49-F238E27FC236}">
                <a16:creationId xmlns:a16="http://schemas.microsoft.com/office/drawing/2014/main" id="{CDF35C45-BAF9-43EF-ADC9-4B7AFD33885F}"/>
              </a:ext>
            </a:extLst>
          </p:cNvPr>
          <p:cNvSpPr txBox="1"/>
          <p:nvPr/>
        </p:nvSpPr>
        <p:spPr>
          <a:xfrm>
            <a:off x="3306970" y="2447747"/>
            <a:ext cx="8425150" cy="3831818"/>
          </a:xfrm>
          <a:prstGeom prst="rect">
            <a:avLst/>
          </a:prstGeom>
          <a:noFill/>
        </p:spPr>
        <p:txBody>
          <a:bodyPr wrap="square" rtlCol="0">
            <a:spAutoFit/>
          </a:bodyPr>
          <a:lstStyle/>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Incorrect contact information</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Unprofessional email addresses</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Outdated objective statements</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Spelling and grammatical errors</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Lack of specifics and action verbs</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Too much or too little information </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Lies and exaggerations</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Too much personal information</a:t>
            </a:r>
          </a:p>
          <a:p>
            <a:pPr marL="457200" indent="-457200">
              <a:spcAft>
                <a:spcPts val="600"/>
              </a:spcAft>
              <a:buFont typeface="Wingdings" panose="05000000000000000000" pitchFamily="2" charset="2"/>
              <a:buChar char="Ø"/>
            </a:pPr>
            <a:r>
              <a:rPr lang="en-US" sz="20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Not matching your resume with your actual job application</a:t>
            </a:r>
          </a:p>
          <a:p>
            <a:endParaRPr lang="en-US" dirty="0"/>
          </a:p>
        </p:txBody>
      </p:sp>
    </p:spTree>
    <p:extLst>
      <p:ext uri="{BB962C8B-B14F-4D97-AF65-F5344CB8AC3E}">
        <p14:creationId xmlns:p14="http://schemas.microsoft.com/office/powerpoint/2010/main" val="402365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FDA77-6E8C-4FED-A625-0891B7A7B21B}"/>
              </a:ext>
            </a:extLst>
          </p:cNvPr>
          <p:cNvSpPr/>
          <p:nvPr/>
        </p:nvSpPr>
        <p:spPr>
          <a:xfrm>
            <a:off x="440050" y="445734"/>
            <a:ext cx="5158784" cy="923330"/>
          </a:xfrm>
          <a:prstGeom prst="rect">
            <a:avLst/>
          </a:prstGeom>
        </p:spPr>
        <p:txBody>
          <a:bodyPr wrap="none">
            <a:spAutoFit/>
          </a:bodyPr>
          <a:lstStyle/>
          <a:p>
            <a:pPr algn="ctr"/>
            <a:r>
              <a:rPr lang="en-US" sz="5400" b="1" dirty="0">
                <a:ln/>
                <a:solidFill>
                  <a:schemeClr val="accent4"/>
                </a:solidFill>
                <a:latin typeface="Century Gothic" panose="020B0502020202020204" pitchFamily="34" charset="0"/>
              </a:rPr>
              <a:t>Resume Order:</a:t>
            </a:r>
          </a:p>
        </p:txBody>
      </p:sp>
      <p:sp>
        <p:nvSpPr>
          <p:cNvPr id="4" name="Rectangle 3">
            <a:extLst>
              <a:ext uri="{FF2B5EF4-FFF2-40B4-BE49-F238E27FC236}">
                <a16:creationId xmlns:a16="http://schemas.microsoft.com/office/drawing/2014/main" id="{D350A023-A499-47E4-8BAF-3ACE6355AA31}"/>
              </a:ext>
            </a:extLst>
          </p:cNvPr>
          <p:cNvSpPr/>
          <p:nvPr/>
        </p:nvSpPr>
        <p:spPr>
          <a:xfrm>
            <a:off x="6096000" y="1957542"/>
            <a:ext cx="5915025" cy="3693319"/>
          </a:xfrm>
          <a:prstGeom prst="rect">
            <a:avLst/>
          </a:prstGeom>
        </p:spPr>
        <p:txBody>
          <a:bodyPr wrap="square">
            <a:spAutoFit/>
          </a:bodyPr>
          <a:lstStyle/>
          <a:p>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A resume must be organized in an order to demonstrate your ability to develop a professional document. </a:t>
            </a:r>
          </a:p>
          <a:p>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Resume </a:t>
            </a:r>
            <a:r>
              <a:rPr lang="en-US" b="1" dirty="0">
                <a:ln w="0"/>
                <a:solidFill>
                  <a:srgbClr val="FFC000"/>
                </a:solidFill>
                <a:latin typeface="Century Gothic" panose="020B0502020202020204" pitchFamily="34" charset="0"/>
                <a:ea typeface="Inter" panose="020B0604020202020204" charset="0"/>
              </a:rPr>
              <a:t>Chronological </a:t>
            </a:r>
            <a:r>
              <a:rPr lang="en-US" dirty="0">
                <a:ln w="0"/>
                <a:solidFill>
                  <a:schemeClr val="bg1"/>
                </a:solidFill>
                <a:latin typeface="Century Gothic" panose="020B0502020202020204" pitchFamily="34" charset="0"/>
                <a:ea typeface="Inter" panose="020B0604020202020204" charset="0"/>
              </a:rPr>
              <a:t>Order</a:t>
            </a: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a:t>
            </a:r>
          </a:p>
          <a:p>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342900" indent="-342900">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Contact Information  </a:t>
            </a:r>
          </a:p>
          <a:p>
            <a:pPr marL="342900" indent="-342900">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Objective or summary </a:t>
            </a:r>
          </a:p>
          <a:p>
            <a:pPr marL="342900" indent="-342900">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Education </a:t>
            </a:r>
          </a:p>
          <a:p>
            <a:pPr marL="342900" indent="-342900">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Experience</a:t>
            </a:r>
          </a:p>
          <a:p>
            <a:pPr marL="342900" indent="-342900">
              <a:buFont typeface="+mj-lt"/>
              <a:buAutoNum type="arabicPeriod"/>
            </a:pPr>
            <a:r>
              <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rPr>
              <a:t>Leadership/ Skills</a:t>
            </a:r>
          </a:p>
          <a:p>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a:p>
            <a:pPr marL="342900" indent="-342900">
              <a:buFont typeface="+mj-lt"/>
              <a:buAutoNum type="arabicPeriod"/>
            </a:pPr>
            <a:endParaRPr lang="en-US"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a typeface="Inter" panose="020B0604020202020204" charset="0"/>
            </a:endParaRPr>
          </a:p>
        </p:txBody>
      </p:sp>
      <p:pic>
        <p:nvPicPr>
          <p:cNvPr id="5" name="Picture 4">
            <a:extLst>
              <a:ext uri="{FF2B5EF4-FFF2-40B4-BE49-F238E27FC236}">
                <a16:creationId xmlns:a16="http://schemas.microsoft.com/office/drawing/2014/main" id="{34EF827D-8B2F-451D-B33F-85BDE55EB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50" y="1957542"/>
            <a:ext cx="5078948" cy="3385965"/>
          </a:xfrm>
          <a:prstGeom prst="rect">
            <a:avLst/>
          </a:prstGeom>
        </p:spPr>
      </p:pic>
      <p:sp>
        <p:nvSpPr>
          <p:cNvPr id="2" name="Speech Bubble: Oval 1">
            <a:extLst>
              <a:ext uri="{FF2B5EF4-FFF2-40B4-BE49-F238E27FC236}">
                <a16:creationId xmlns:a16="http://schemas.microsoft.com/office/drawing/2014/main" id="{D00AFC25-034D-4E1A-AE8E-3434D22ADD12}"/>
              </a:ext>
            </a:extLst>
          </p:cNvPr>
          <p:cNvSpPr/>
          <p:nvPr/>
        </p:nvSpPr>
        <p:spPr>
          <a:xfrm rot="754814">
            <a:off x="9010651" y="4518160"/>
            <a:ext cx="3152775" cy="1819275"/>
          </a:xfrm>
          <a:prstGeom prst="wedgeEllipse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There is no RIGHT or WRONG Resume! Only an organized Resume.</a:t>
            </a:r>
          </a:p>
        </p:txBody>
      </p:sp>
    </p:spTree>
    <p:extLst>
      <p:ext uri="{BB962C8B-B14F-4D97-AF65-F5344CB8AC3E}">
        <p14:creationId xmlns:p14="http://schemas.microsoft.com/office/powerpoint/2010/main" val="35438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1352</Words>
  <Application>Microsoft Office PowerPoint</Application>
  <PresentationFormat>Widescreen</PresentationFormat>
  <Paragraphs>144</Paragraphs>
  <Slides>20</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MS PGothic</vt:lpstr>
      <vt:lpstr>MS UI Gothic</vt:lpstr>
      <vt:lpstr>Arial</vt:lpstr>
      <vt:lpstr>Arial Black</vt:lpstr>
      <vt:lpstr>Calibri</vt:lpstr>
      <vt:lpstr>Calibri Light</vt:lpstr>
      <vt:lpstr>Century Gothic</vt:lpstr>
      <vt:lpstr>Inter</vt:lpstr>
      <vt:lpstr>Inter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Obed Guerrero</dc:creator>
  <cp:lastModifiedBy>Denise Flores</cp:lastModifiedBy>
  <cp:revision>131</cp:revision>
  <cp:lastPrinted>2023-10-03T14:15:01Z</cp:lastPrinted>
  <dcterms:created xsi:type="dcterms:W3CDTF">2022-11-03T15:32:46Z</dcterms:created>
  <dcterms:modified xsi:type="dcterms:W3CDTF">2025-06-05T19:14:04Z</dcterms:modified>
</cp:coreProperties>
</file>